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1" r:id="rId2"/>
    <p:sldId id="349" r:id="rId3"/>
    <p:sldId id="350" r:id="rId4"/>
    <p:sldId id="357" r:id="rId5"/>
    <p:sldId id="351" r:id="rId6"/>
    <p:sldId id="316" r:id="rId7"/>
    <p:sldId id="352" r:id="rId8"/>
    <p:sldId id="354" r:id="rId9"/>
    <p:sldId id="353" r:id="rId10"/>
    <p:sldId id="3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FFCC"/>
    <a:srgbClr val="ECFFC1"/>
    <a:srgbClr val="E1FFFE"/>
    <a:srgbClr val="FFE8C5"/>
    <a:srgbClr val="CCFFFF"/>
    <a:srgbClr val="CCCCFF"/>
    <a:srgbClr val="CC99FF"/>
    <a:srgbClr val="FF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09" autoAdjust="0"/>
    <p:restoredTop sz="98566" autoAdjust="0"/>
  </p:normalViewPr>
  <p:slideViewPr>
    <p:cSldViewPr snapToGrid="0">
      <p:cViewPr>
        <p:scale>
          <a:sx n="66" d="100"/>
          <a:sy n="66" d="100"/>
        </p:scale>
        <p:origin x="-1068" y="4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6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15E89-CF7D-4BA0-A58A-37C1D27AE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8110B-D81F-4304-A9FA-EB30D125E22F}" type="datetimeFigureOut">
              <a:rPr lang="en-IN" smtClean="0"/>
              <a:pPr/>
              <a:t>24-04-2018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E4721-926A-4CF4-B279-20DB397181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02596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70786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EAAA-1C3E-42D2-AFEA-E9F673855919}" type="datetime1">
              <a:rPr lang="en-US" smtClean="0"/>
              <a:pPr/>
              <a:t>4/24/2018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3785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8370-FAB0-4EBD-B92C-3E391E3CE3D5}" type="datetime1">
              <a:rPr lang="en-US" smtClean="0"/>
              <a:pPr/>
              <a:t>4/24/2018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0080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1604-E681-4D00-8172-DF87F872A644}" type="datetime1">
              <a:rPr lang="en-US" smtClean="0"/>
              <a:pPr/>
              <a:t>4/24/2018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147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546E-D9F0-4020-94CD-9D9F3D00C415}" type="datetime1">
              <a:rPr lang="en-US" smtClean="0"/>
              <a:pPr/>
              <a:t>4/24/2018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6550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3D7B-2C58-4B26-BB3F-C2665B95709E}" type="datetime1">
              <a:rPr lang="en-US" smtClean="0"/>
              <a:pPr/>
              <a:t>4/24/2018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2801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E776-AA46-471D-9493-04D523A4F2E0}" type="datetime1">
              <a:rPr lang="en-US" smtClean="0"/>
              <a:pPr/>
              <a:t>4/24/2018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09288" y="6370002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4358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1F04-A119-43AB-99ED-75F4473A3AE3}" type="datetime1">
              <a:rPr lang="en-US" smtClean="0"/>
              <a:pPr/>
              <a:t>4/24/2018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280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6EF8-CD00-43EC-841E-CF86A67FC948}" type="datetime1">
              <a:rPr lang="en-US" smtClean="0"/>
              <a:pPr/>
              <a:t>4/24/2018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9129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3356-371F-4093-AF03-CD4BBBA0114D}" type="datetime1">
              <a:rPr lang="en-US" smtClean="0"/>
              <a:pPr/>
              <a:t>4/24/2018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93076" y="6466716"/>
            <a:ext cx="77678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2136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EE05-1158-4871-A191-34D8BE75B349}" type="datetime1">
              <a:rPr lang="en-US" smtClean="0"/>
              <a:pPr/>
              <a:t>4/24/2018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6861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DA17-EF01-4677-B10A-F544EDA9AF8D}" type="datetime1">
              <a:rPr lang="en-US" smtClean="0"/>
              <a:pPr/>
              <a:t>4/24/2018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E163-C99F-4FA7-A113-4AD007B048C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3824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09E5D-9D66-45A6-AA06-C977E9591999}" type="datetime1">
              <a:rPr lang="en-US" smtClean="0"/>
              <a:pPr/>
              <a:t>4/24/2018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09288" y="6356354"/>
            <a:ext cx="7767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Book Antiqua" pitchFamily="18" charset="0"/>
              </a:defRPr>
            </a:lvl1pPr>
          </a:lstStyle>
          <a:p>
            <a:fld id="{A5E7E163-C99F-4FA7-A113-4AD007B048CB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0306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w Cen MT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REFORM%20FY%202017-18%20For%20jaunpur%20ANNEXURE%20LIST%20(%20Supporting%20documents)/ANNEX%2011.2.1.pdf" TargetMode="External"/><Relationship Id="rId2" Type="http://schemas.openxmlformats.org/officeDocument/2006/relationships/hyperlink" Target="REFORM%20FY%202017-18%20For%20jaunpur%20ANNEXURE%20LIST%20(%20Supporting%20documents)/ANNEX%2011.1.2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REFORM%20FY%202017-18%20For%20jaunpur%20ANNEXURE%20LIST%20(%20Supporting%20documents)/ANNEX%2011.3.jpg" TargetMode="External"/><Relationship Id="rId5" Type="http://schemas.openxmlformats.org/officeDocument/2006/relationships/hyperlink" Target="REFORM%20FY%202017-18%20For%20jaunpur%20ANNEXURE%20LIST%20(%20Supporting%20documents)/ANNEX%2011.2.3.pdf" TargetMode="External"/><Relationship Id="rId4" Type="http://schemas.openxmlformats.org/officeDocument/2006/relationships/hyperlink" Target="REFORM%20FY%202017-18%20For%20jaunpur%20ANNEXURE%20LIST%20(%20Supporting%20documents)/ANNEX%2011.2.2.doc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REFORM%20FY%202017-18%20For%20jaunpur%20ANNEXURE%20LIST%20(%20Supporting%20documents)/annex%201.4.3.docx" TargetMode="External"/><Relationship Id="rId3" Type="http://schemas.openxmlformats.org/officeDocument/2006/relationships/hyperlink" Target="REFORM%20FY%202017-18%20For%20jaunpur%20ANNEXURE%20LIST%20(%20Supporting%20documents)/annex%201.2" TargetMode="External"/><Relationship Id="rId7" Type="http://schemas.openxmlformats.org/officeDocument/2006/relationships/hyperlink" Target="REFORM%20FY%202017-18%20For%20jaunpur%20ANNEXURE%20LIST%20(%20Supporting%20documents)/ANNEX%201.4.1.pdf" TargetMode="External"/><Relationship Id="rId2" Type="http://schemas.openxmlformats.org/officeDocument/2006/relationships/hyperlink" Target="REFORM%20FY%202017-18%20For%20jaunpur%20ANNEXURE%20LIST%20(%20Supporting%20documents)/ANNEX%201.1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ppjaunpuronline.org/" TargetMode="External"/><Relationship Id="rId5" Type="http://schemas.openxmlformats.org/officeDocument/2006/relationships/hyperlink" Target="REFORM%20FY%202017-18%20For%20jaunpur%20ANNEXURE%20LIST%20(%20Supporting%20documents)/ANNEX%201.3.2.pdf" TargetMode="External"/><Relationship Id="rId10" Type="http://schemas.openxmlformats.org/officeDocument/2006/relationships/hyperlink" Target="REFORM%20FY%202017-18%20For%20jaunpur%20ANNEXURE%20LIST%20(%20Supporting%20documents)/ANNEX%201.4.7.jpg" TargetMode="External"/><Relationship Id="rId4" Type="http://schemas.openxmlformats.org/officeDocument/2006/relationships/hyperlink" Target="REFORM%20FY%202017-18%20For%20jaunpur%20ANNEXURE%20LIST%20(%20Supporting%20documents)/ANNEX%201.3.1.pdf" TargetMode="External"/><Relationship Id="rId9" Type="http://schemas.openxmlformats.org/officeDocument/2006/relationships/hyperlink" Target="REFORM%20FY%202017-18%20For%20jaunpur%20ANNEXURE%20LIST%20(%20Supporting%20documents)/ANNEX%201.4.5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REFORM%20FY%202017-18%20For%20jaunpur%20ANNEXURE%20LIST%20(%20Supporting%20documents)/ANNEX%202.1.pdf" TargetMode="External"/><Relationship Id="rId3" Type="http://schemas.openxmlformats.org/officeDocument/2006/relationships/hyperlink" Target="REFORM%20FY%202017-18%20For%20jaunpur%20ANNEXURE%20LIST%20(%20Supporting%20documents)/ANNEX%201.5.2.pdf" TargetMode="External"/><Relationship Id="rId7" Type="http://schemas.openxmlformats.org/officeDocument/2006/relationships/hyperlink" Target="REFORM%20FY%202017-18%20For%20jaunpur%20ANNEXURE%20LIST%20(%20Supporting%20documents)/ANNEX%201.6.B.docx" TargetMode="External"/><Relationship Id="rId2" Type="http://schemas.openxmlformats.org/officeDocument/2006/relationships/hyperlink" Target="REFORM%20FY%202017-18%20For%20jaunpur%20ANNEXURE%20LIST%20(%20Supporting%20documents)/ANNEX%201.5.1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REFORM%20FY%202017-18%20For%20jaunpur%20ANNEXURE%20LIST%20(%20Supporting%20documents)/ANNEX%201.6.A.docx" TargetMode="External"/><Relationship Id="rId5" Type="http://schemas.openxmlformats.org/officeDocument/2006/relationships/hyperlink" Target="REFORM%20FY%202017-18%20For%20jaunpur%20ANNEXURE%20LIST%20(%20Supporting%20documents)/ANNEX%201.5.7-Suo_moto_disclosure-15042013.pdf" TargetMode="External"/><Relationship Id="rId10" Type="http://schemas.openxmlformats.org/officeDocument/2006/relationships/hyperlink" Target="REFORM%20FY%202017-18%20For%20jaunpur%20ANNEXURE%20LIST%20(%20Supporting%20documents)/ANNEX%202.3" TargetMode="External"/><Relationship Id="rId4" Type="http://schemas.openxmlformats.org/officeDocument/2006/relationships/hyperlink" Target="REFORM%20FY%202017-18%20For%20jaunpur%20ANNEXURE%20LIST%20(%20Supporting%20documents)/ANNEX%201.5.4" TargetMode="External"/><Relationship Id="rId9" Type="http://schemas.openxmlformats.org/officeDocument/2006/relationships/hyperlink" Target="REFORM%20FY%202017-18%20For%20jaunpur%20ANNEXURE%20LIST%20(%20Supporting%20documents)/ANNEX%202.2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REFORM%20FY%202017-18%20For%20jaunpur%20ANNEXURE%20LIST%20(%20Supporting%20documents)/ANNEX%203.2.pdf" TargetMode="External"/><Relationship Id="rId2" Type="http://schemas.openxmlformats.org/officeDocument/2006/relationships/hyperlink" Target="REFORM%20FY%202017-18%20For%20jaunpur%20ANNEXURE%20LIST%20(%20Supporting%20documents)/ANNEX%203.1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REFORM%20FY%202017-18%20For%20jaunpur%20ANNEXURE%20LIST%20(%20Supporting%20documents)/ANNEX%204.2" TargetMode="External"/><Relationship Id="rId4" Type="http://schemas.openxmlformats.org/officeDocument/2006/relationships/hyperlink" Target="REFORM%20FY%202017-18%20For%20jaunpur%20ANNEXURE%20LIST%20(%20Supporting%20documents)/ANNEX%204.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REFORM%20FY%202017-18%20For%20jaunpur%20ANNEXURE%20LIST%20(%20Supporting%20documents)/ANNEX%204.4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REFORM%20FY%202017-18%20For%20jaunpur%20ANNEXURE%20LIST%20(%20Supporting%20documents)/ANNEX%205.1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REFORM%20FY%202017-18%20For%20jaunpur%20ANNEXURE%20LIST%20(%20Supporting%20documents)/ANNEX%208a.2.pdf" TargetMode="External"/><Relationship Id="rId2" Type="http://schemas.openxmlformats.org/officeDocument/2006/relationships/hyperlink" Target="REFORM%20FY%202017-18%20For%20jaunpur%20ANNEXURE%20LIST%20(%20Supporting%20documents)/ANNEX%208a.1.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REFORM%20FY%202017-18%20For%20jaunpur%20ANNEXURE%20LIST%20(%20Supporting%20documents)/ANNEX%208a.4.pdf" TargetMode="External"/><Relationship Id="rId4" Type="http://schemas.openxmlformats.org/officeDocument/2006/relationships/hyperlink" Target="REFORM%20FY%202017-18%20For%20jaunpur%20ANNEXURE%20LIST%20(%20Supporting%20documents)/ANNEX%208a.3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REFORM%20FY%202017-18%20For%20jaunpur%20ANNEXURE%20LIST%20(%20Supporting%20documents)/ANNEX%208b.3.pdf" TargetMode="External"/><Relationship Id="rId2" Type="http://schemas.openxmlformats.org/officeDocument/2006/relationships/hyperlink" Target="REFORM%20FY%202017-18%20For%20jaunpur%20ANNEXURE%20LIST%20(%20Supporting%20documents)/ANNEX%208b.2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REFORM%20FY%202017-18%20For%20jaunpur%20ANNEXURE%20LIST%20(%20Supporting%20documents)/ANNEX%209.1.PDF" TargetMode="External"/><Relationship Id="rId4" Type="http://schemas.openxmlformats.org/officeDocument/2006/relationships/hyperlink" Target="REFORM%20FY%202017-18%20For%20jaunpur%20ANNEXURE%20LIST%20(%20Supporting%20documents)/ANNEX%208b.4.1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REFORM%20FY%202017-18%20For%20jaunpur%20ANNEXURE%20LIST%20(%20Supporting%20documents)/ANNEX%2010.2" TargetMode="External"/><Relationship Id="rId2" Type="http://schemas.openxmlformats.org/officeDocument/2006/relationships/hyperlink" Target="REFORM%20FY%202017-18%20For%20jaunpur%20ANNEXURE%20LIST%20(%20Supporting%20documents)/ANNEX%2010.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REFORM%20FY%202017-18%20For%20jaunpur%20ANNEXURE%20LIST%20(%20Supporting%20documents)/ANNEX%2010.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45588" y="5711483"/>
            <a:ext cx="10888394" cy="759655"/>
            <a:chOff x="745588" y="5711483"/>
            <a:chExt cx="10888394" cy="759655"/>
          </a:xfrm>
        </p:grpSpPr>
        <p:sp>
          <p:nvSpPr>
            <p:cNvPr id="5" name="Rounded Rectangle 4"/>
            <p:cNvSpPr/>
            <p:nvPr/>
          </p:nvSpPr>
          <p:spPr>
            <a:xfrm>
              <a:off x="745588" y="5711483"/>
              <a:ext cx="10888394" cy="75965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 smtClean="0">
                  <a:solidFill>
                    <a:schemeClr val="tx1"/>
                  </a:solidFill>
                  <a:latin typeface="Tw Cen MT" pitchFamily="34" charset="0"/>
                </a:rPr>
                <a:t>	Denotes reforms to be completed in FY 2017-18</a:t>
              </a:r>
              <a:endParaRPr lang="en-US" sz="2000" dirty="0">
                <a:solidFill>
                  <a:schemeClr val="tx1"/>
                </a:solidFill>
                <a:latin typeface="Tw Cen MT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55094" y="5880296"/>
              <a:ext cx="548640" cy="379827"/>
            </a:xfrm>
            <a:prstGeom prst="rect">
              <a:avLst/>
            </a:prstGeom>
            <a:solidFill>
              <a:srgbClr val="CC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18198" y="333940"/>
            <a:ext cx="11380316" cy="7596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/>
            <a:r>
              <a:rPr lang="en-US" sz="3200" b="1" dirty="0" smtClean="0">
                <a:solidFill>
                  <a:schemeClr val="tx1"/>
                </a:solidFill>
                <a:latin typeface="Tw Cen MT" pitchFamily="34" charset="0"/>
              </a:rPr>
              <a:t>	INSTRUCTIONS FOR REFORMS IMPLEMENTATION (2015-18)</a:t>
            </a:r>
            <a:endParaRPr lang="en-US" sz="3200" b="1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2457" y="1407887"/>
            <a:ext cx="1045028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w Cen MT" pitchFamily="34" charset="0"/>
              </a:rPr>
              <a:t>KINDLY UPLOAD ALL THE DOCUMENTS SUPPORTING REFORM COMPLETION EVIDENCE TO YOUR </a:t>
            </a:r>
            <a:r>
              <a:rPr lang="en-US" b="1" dirty="0" smtClean="0">
                <a:latin typeface="Tw Cen MT" pitchFamily="34" charset="0"/>
              </a:rPr>
              <a:t>ULB WEBSITE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b="1" u="sng" dirty="0" smtClean="0">
                <a:latin typeface="Tw Cen MT" pitchFamily="34" charset="0"/>
              </a:rPr>
              <a:t>HYPERLINK</a:t>
            </a:r>
            <a:r>
              <a:rPr lang="en-US" dirty="0" smtClean="0">
                <a:latin typeface="Tw Cen MT" pitchFamily="34" charset="0"/>
              </a:rPr>
              <a:t> YOUR ANNEXURES TO THE ANNEXURE COLUMN AGAINST EACH REFORMS MILESTONE SUPPORTING YOUR MILESTONE STATUS.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 smtClean="0">
                <a:latin typeface="Tw Cen MT" pitchFamily="34" charset="0"/>
              </a:rPr>
              <a:t>MILESTONING SHOWING “STATE INITIATIVE” IN STATUS COLUMN IS THE REFORM AT STATE LEVEL , HOWEVER IF THERE IS ANY INITIATIVE DONE BY ULB AGAINST IT . KINDLY MENTION IT.</a:t>
            </a:r>
          </a:p>
          <a:p>
            <a:pPr marL="457200" indent="-457200" algn="ctr">
              <a:lnSpc>
                <a:spcPct val="150000"/>
              </a:lnSpc>
            </a:pPr>
            <a:r>
              <a:rPr lang="en-IN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NAGAR PALIKA PARISHAD JAUNPUR </a:t>
            </a:r>
            <a:endParaRPr lang="en-US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47520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10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7514"/>
          <a:ext cx="11687506" cy="7617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3"/>
                <a:gridCol w="3825579"/>
                <a:gridCol w="1064871"/>
                <a:gridCol w="4595333"/>
                <a:gridCol w="1823350"/>
              </a:tblGrid>
              <a:tr h="47589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ANNEXURE</a:t>
                      </a:r>
                    </a:p>
                  </a:txBody>
                  <a:tcPr/>
                </a:tc>
              </a:tr>
              <a:tr h="50594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latin typeface="Tw Cen MT" pitchFamily="34" charset="0"/>
                        </a:rPr>
                        <a:t>11 </a:t>
                      </a:r>
                      <a:r>
                        <a:rPr lang="en-US" sz="2000" b="1" dirty="0" smtClean="0">
                          <a:latin typeface="Tw Cen MT" pitchFamily="34" charset="0"/>
                        </a:rPr>
                        <a:t>– Swachh Bharat Mission</a:t>
                      </a:r>
                      <a:endParaRPr lang="en-US" sz="2000" dirty="0">
                        <a:latin typeface="Tw Cen MT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2353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w Cen MT" pitchFamily="34" charset="0"/>
                        </a:rPr>
                        <a:t>1</a:t>
                      </a:r>
                      <a:endParaRPr lang="en-US" b="1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Elimination of open defecation.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sanitation policy notified/city sanitation plans prepared?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2.Percentage of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certitified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ODF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ULB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March 2018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city sanitation plans not prepared under process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61.54%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ODF 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NPP Jaunpur(24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Wards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are O.D.F. out of 39 wards)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11.1.1</a:t>
                      </a:r>
                    </a:p>
                    <a:p>
                      <a:pPr algn="ctr"/>
                      <a:r>
                        <a:rPr lang="en-US" dirty="0" smtClean="0">
                          <a:hlinkClick r:id="rId2" action="ppaction://hlinkfile"/>
                        </a:rPr>
                        <a:t>ANNEX 11.1.2</a:t>
                      </a:r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</a:tr>
              <a:tr h="8681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w Cen MT" pitchFamily="34" charset="0"/>
                        </a:rPr>
                        <a:t>2</a:t>
                      </a:r>
                      <a:endParaRPr lang="en-US" b="1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Waste Collection (100%),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1.Percentage of wards with 100% door to door waste collection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2.Percentage of complaints resolution on swachhta app by ULB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3.Percentage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of wards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practing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100% source segregation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March 2018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48.72% wards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with 100% Door To Door waste Collection in 19 wards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in NPP Jaunpur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maximum complaints resolve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by ULB but due to technical issue % of complaint resolution on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the screen of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swachhta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app by ULB showing wrong way. snapshot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attached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10.25%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wards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practing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100% source segregation</a:t>
                      </a: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file"/>
                        </a:rPr>
                        <a:t>ANNEX 11.2.1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file"/>
                        </a:rPr>
                        <a:t>ANNEX 11.2.2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file"/>
                        </a:rPr>
                        <a:t>ANNEX 11.2.3</a:t>
                      </a:r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</a:tr>
              <a:tr h="810227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w Cen MT" pitchFamily="34" charset="0"/>
                        </a:rPr>
                        <a:t>3</a:t>
                      </a:r>
                      <a:endParaRPr lang="en-US" b="1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Transportation of Waste (100%).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1.Percentage of collected waste being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tranported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for scientific disposal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(scientific landfill or processing)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March 2018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Scientific</a:t>
                      </a:r>
                      <a:r>
                        <a:rPr lang="en-US" baseline="0" dirty="0" smtClean="0"/>
                        <a:t> landfill </a:t>
                      </a:r>
                      <a:r>
                        <a:rPr lang="en-US" dirty="0" smtClean="0"/>
                        <a:t>Under</a:t>
                      </a:r>
                      <a:r>
                        <a:rPr lang="en-US" baseline="0" dirty="0" smtClean="0"/>
                        <a:t> construction </a:t>
                      </a:r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6" action="ppaction://hlinkfile"/>
                        </a:rPr>
                        <a:t>ANNEX 11.3</a:t>
                      </a:r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</a:tr>
              <a:tr h="798654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w Cen MT" pitchFamily="34" charset="0"/>
                        </a:rPr>
                        <a:t>4</a:t>
                      </a:r>
                      <a:endParaRPr lang="en-US" b="1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Scientific Disposal (100%).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1.Percentage of waste being processed scientifically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March 2018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N/A</a:t>
                      </a:r>
                    </a:p>
                    <a:p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11.4</a:t>
                      </a:r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2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5994"/>
          <a:ext cx="11687506" cy="8486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3"/>
                <a:gridCol w="4603531"/>
                <a:gridCol w="1198180"/>
                <a:gridCol w="3930815"/>
                <a:gridCol w="1576607"/>
              </a:tblGrid>
              <a:tr h="36057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ANNEXURE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0627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1 - E Governance</a:t>
                      </a:r>
                      <a:endParaRPr lang="en-US" sz="2000" b="1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6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Creation of Website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Completed</a:t>
                      </a:r>
                      <a:r>
                        <a:rPr lang="en-US" b="0" dirty="0" smtClean="0"/>
                        <a:t> </a:t>
                      </a:r>
                    </a:p>
                    <a:p>
                      <a:pPr algn="ctr"/>
                      <a:r>
                        <a:rPr lang="en-IN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http://www.nppjaunpuronline.org</a:t>
                      </a:r>
                      <a:endParaRPr lang="en-US" b="1" dirty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file"/>
                        </a:rPr>
                        <a:t>ANNEX 1.1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4027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Publication of e-newsletter, Digital India Support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Prepared &amp;</a:t>
                      </a:r>
                      <a:r>
                        <a:rPr lang="en-US" b="1" baseline="0" dirty="0" smtClean="0"/>
                        <a:t> uploaded e-newsletters of march 2018 on NPP website</a:t>
                      </a:r>
                      <a:endParaRPr lang="en-US" b="1" dirty="0" smtClean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file"/>
                        </a:rPr>
                        <a:t>ANNEX 1.2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8446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Support Digital India (ducting to be done on PPP mode or by the ULB itself.)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of now there is no such initiative taken to support of digital</a:t>
                      </a:r>
                      <a:r>
                        <a:rPr lang="en-IN" sz="18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india.However, as per GO UP GO No286/nau-9-2014-161Ja/12. dated 11-04-2014.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Contract with Reliance</a:t>
                      </a:r>
                      <a:r>
                        <a:rPr lang="en-IN" sz="18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1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Jio</a:t>
                      </a:r>
                      <a:r>
                        <a:rPr lang="en-IN" sz="18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is in the  process for laying  </a:t>
                      </a:r>
                      <a:r>
                        <a:rPr lang="en-IN" sz="1800" b="1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ofc</a:t>
                      </a:r>
                      <a:r>
                        <a:rPr lang="en-IN" sz="18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IN" sz="1800" b="1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jaunpur</a:t>
                      </a:r>
                      <a:r>
                        <a:rPr lang="en-IN" sz="18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city area.</a:t>
                      </a:r>
                      <a:endParaRPr lang="en-IN" sz="18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dirty="0" smtClean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file"/>
                        </a:rPr>
                        <a:t>ANNEX 1.3.1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&amp;</a:t>
                      </a:r>
                    </a:p>
                    <a:p>
                      <a:pPr algn="ctr"/>
                      <a:r>
                        <a:rPr lang="en-US" dirty="0" smtClean="0">
                          <a:hlinkClick r:id="rId5" action="ppaction://hlinkfile"/>
                        </a:rPr>
                        <a:t>ANNEX 1.3.2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375920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Coverage with E-MAAS (from the date of hosting the software)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Registration of Birth, Death and Marriage,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Water &amp; Sewerage Charges,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Grievance Redressal,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Property Tax, 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Advertisement tax, 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Issuance of Licenses, 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Building Permissions, 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Mutations,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Payroll,</a:t>
                      </a:r>
                    </a:p>
                    <a:p>
                      <a:pPr marL="284163" marR="0" indent="-220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Pension and e- procurement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March 2017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Only registration of death and birth in executed online on web site </a:t>
                      </a:r>
                      <a:r>
                        <a:rPr lang="en-IN" sz="1800" b="1" i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csrorgi.gov.in.  </a:t>
                      </a:r>
                      <a:r>
                        <a:rPr lang="en-IN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BIRTH </a:t>
                      </a:r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and DEATH registration start on </a:t>
                      </a:r>
                      <a:r>
                        <a:rPr lang="en-IN" sz="1800" b="1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enagar</a:t>
                      </a:r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sewa</a:t>
                      </a:r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soon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IN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And grievance </a:t>
                      </a:r>
                      <a:r>
                        <a:rPr lang="en-IN" sz="18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redressel</a:t>
                      </a:r>
                      <a:r>
                        <a:rPr lang="en-IN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is executed </a:t>
                      </a:r>
                      <a:r>
                        <a:rPr lang="en-IN" sz="18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nagar</a:t>
                      </a:r>
                      <a:r>
                        <a:rPr lang="en-IN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palika</a:t>
                      </a:r>
                      <a:r>
                        <a:rPr lang="en-IN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website </a:t>
                      </a:r>
                      <a:r>
                        <a:rPr lang="en-IN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www.nppjaunpuronline.org</a:t>
                      </a:r>
                      <a:r>
                        <a:rPr lang="en-IN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Already </a:t>
                      </a:r>
                      <a:r>
                        <a:rPr lang="en-IN" sz="1800" b="1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en-IN" sz="1800" b="1" i="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will</a:t>
                      </a:r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covert on </a:t>
                      </a:r>
                      <a:r>
                        <a:rPr lang="en-IN" sz="1800" b="1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enagar</a:t>
                      </a:r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sewa</a:t>
                      </a:r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website and</a:t>
                      </a:r>
                    </a:p>
                    <a:p>
                      <a:r>
                        <a:rPr lang="en-IN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Online property tax , water &amp; sewerage ,issuance of Licenses &amp; mutation is  going on website </a:t>
                      </a:r>
                      <a:r>
                        <a:rPr lang="en-IN" sz="1800" b="1" i="1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e-nagarsewaup.gov.in</a:t>
                      </a:r>
                      <a:endParaRPr lang="en-US" sz="1800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file"/>
                        </a:rPr>
                        <a:t>ANNEX 1.4.1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1.4.2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8" action="ppaction://hlinkfile"/>
                        </a:rPr>
                        <a:t>ANNEX 1.4.3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1.4.4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9" action="ppaction://hlinkfile"/>
                        </a:rPr>
                        <a:t>ANNEX 1.4.5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1.4.6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10" action="ppaction://hlinkfile"/>
                        </a:rPr>
                        <a:t>ANNEX 1.4.7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1.4.8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1.4.9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1.4.10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1.4.11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7"/>
            <a:ext cx="777147" cy="330080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3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5994"/>
          <a:ext cx="11692955" cy="14959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303"/>
                <a:gridCol w="3483569"/>
                <a:gridCol w="1364978"/>
                <a:gridCol w="4937159"/>
                <a:gridCol w="1649946"/>
              </a:tblGrid>
              <a:tr h="34810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ANNEXURE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</a:tr>
              <a:tr h="37711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1 - E Governance (contd..)</a:t>
                      </a:r>
                      <a:endParaRPr lang="en-US" sz="2000" b="1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latin typeface="Tw Cen MT" pitchFamily="34" charset="0"/>
                      </a:endParaRPr>
                    </a:p>
                  </a:txBody>
                  <a:tcPr/>
                </a:tc>
              </a:tr>
              <a:tr h="4112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Personnel Staff Management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1.Personal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information data of staff 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2.Online notification of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Recrutment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Rules for all municipal cadres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3.Online Up-to-date service records/staff details and seniority lists of last two years;2015-16 and 2016-17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4.Online Bio-metric attendance system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5.O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nline payment of salaries&amp; wages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6.Online employees grievance redressal system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7.Sou-motu disclosure under RTI act on website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 2018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Personal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information data of non centralize staff uploaded on npp website under process snapshot is attached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Online notification of Recruitment Rules for all municipal cadres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evidence 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alifornian FB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is uploaded on npp website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offline seniority lists is under process for uploaded online up-to-date service records.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Offline Bio-metric attendance system in NPP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jaunpur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&amp; under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procress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for online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Not implemented yet  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Not implemented yet .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Implemented but not uploaded on web.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2" action="ppaction://hlinkfile"/>
                        </a:rPr>
                        <a:t>ANNEX</a:t>
                      </a:r>
                      <a:r>
                        <a:rPr lang="en-US" baseline="0" dirty="0" smtClean="0">
                          <a:hlinkClick r:id="rId2" action="ppaction://hlinkfile"/>
                        </a:rPr>
                        <a:t> 1.5.1</a:t>
                      </a:r>
                      <a:endParaRPr lang="en-US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hlinkClick r:id="rId3" action="ppaction://hlinkfile"/>
                        </a:rPr>
                        <a:t>ANNEX  1.5.2</a:t>
                      </a:r>
                      <a:endParaRPr lang="en-US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ANNEX 1.5.3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hlinkClick r:id="rId4" action="ppaction://hlinkfile"/>
                        </a:rPr>
                        <a:t>ANNEX 1.5.4</a:t>
                      </a:r>
                      <a:endParaRPr lang="en-US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ANNEX 1.5.5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ANNEX 1.5.6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hlinkClick r:id="rId5" action="ppaction://hlinkfile"/>
                        </a:rPr>
                        <a:t>ANNEX 1.5.7</a:t>
                      </a:r>
                      <a:endParaRPr lang="en-US" dirty="0" smtClean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</a:tr>
              <a:tr h="4218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Project Management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A. Online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project management information system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Financial &amp; physical progress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E-tendering for project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Online issue of notice inviting tender(NIT)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And providing tender documents online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Online submission of tender including online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paymeny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ofEMD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C. Online payment to consultant/contactor/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vendeors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D Geo-tagging of assets created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 2018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w Cen MT" pitchFamily="34" charset="0"/>
                        </a:rPr>
                        <a:t>J</a:t>
                      </a:r>
                      <a:r>
                        <a:rPr lang="en-US" sz="1600" dirty="0" smtClean="0">
                          <a:latin typeface="Tw Cen MT" pitchFamily="34" charset="0"/>
                        </a:rPr>
                        <a:t>aunpur</a:t>
                      </a:r>
                      <a:r>
                        <a:rPr lang="en-US" sz="1600" baseline="0" dirty="0" smtClean="0">
                          <a:latin typeface="Tw Cen MT" pitchFamily="34" charset="0"/>
                        </a:rPr>
                        <a:t> water supply house connection has been done by up jalnigam </a:t>
                      </a:r>
                      <a:r>
                        <a:rPr lang="en-US" sz="1600" baseline="0" dirty="0" err="1" smtClean="0">
                          <a:latin typeface="Tw Cen MT" pitchFamily="34" charset="0"/>
                        </a:rPr>
                        <a:t>jaunpur</a:t>
                      </a:r>
                      <a:r>
                        <a:rPr lang="en-US" sz="1600" baseline="0" dirty="0" smtClean="0">
                          <a:latin typeface="Tw Cen MT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w Cen MT" pitchFamily="34" charset="0"/>
                        </a:rPr>
                        <a:t>theire</a:t>
                      </a:r>
                      <a:r>
                        <a:rPr lang="en-US" sz="1600" baseline="0" dirty="0" smtClean="0">
                          <a:latin typeface="Tw Cen MT" pitchFamily="34" charset="0"/>
                        </a:rPr>
                        <a:t> physical progress 2506 nos. connection &amp; financial progress 16% </a:t>
                      </a:r>
                      <a:r>
                        <a:rPr lang="en-US" sz="1600" baseline="0" dirty="0" err="1" smtClean="0">
                          <a:latin typeface="Tw Cen MT" pitchFamily="34" charset="0"/>
                        </a:rPr>
                        <a:t>complected</a:t>
                      </a:r>
                      <a:r>
                        <a:rPr lang="en-US" sz="1600" baseline="0" dirty="0" smtClean="0">
                          <a:latin typeface="Tw Cen MT" pitchFamily="34" charset="0"/>
                        </a:rPr>
                        <a:t> till now updated on </a:t>
                      </a:r>
                      <a:r>
                        <a:rPr lang="en-US" sz="1600" baseline="0" dirty="0" err="1" smtClean="0">
                          <a:latin typeface="Tw Cen MT" pitchFamily="34" charset="0"/>
                        </a:rPr>
                        <a:t>pms</a:t>
                      </a:r>
                      <a:r>
                        <a:rPr lang="en-US" sz="1600" baseline="0" dirty="0" smtClean="0">
                          <a:latin typeface="Tw Cen MT" pitchFamily="34" charset="0"/>
                        </a:rPr>
                        <a:t> snapshot </a:t>
                      </a:r>
                      <a:r>
                        <a:rPr lang="en-US" sz="1600" baseline="0" dirty="0" err="1" smtClean="0">
                          <a:latin typeface="Tw Cen MT" pitchFamily="34" charset="0"/>
                        </a:rPr>
                        <a:t>atteched</a:t>
                      </a:r>
                      <a:endParaRPr lang="en-US" sz="1600" baseline="0" dirty="0" smtClean="0">
                        <a:latin typeface="Tw Cen MT" pitchFamily="34" charset="0"/>
                      </a:endParaRPr>
                    </a:p>
                    <a:p>
                      <a:pPr algn="l"/>
                      <a:endParaRPr lang="en-US" sz="1600" baseline="0" dirty="0" smtClean="0">
                        <a:latin typeface="Tw Cen MT" pitchFamily="34" charset="0"/>
                      </a:endParaRPr>
                    </a:p>
                    <a:p>
                      <a:pPr algn="l"/>
                      <a:r>
                        <a:rPr lang="en-US" sz="1600" baseline="0" dirty="0" smtClean="0">
                          <a:latin typeface="Tw Cen MT" pitchFamily="34" charset="0"/>
                        </a:rPr>
                        <a:t> Online issue of NIT snapshot is </a:t>
                      </a:r>
                      <a:r>
                        <a:rPr lang="en-US" sz="1600" baseline="0" dirty="0" err="1" smtClean="0">
                          <a:latin typeface="Tw Cen MT" pitchFamily="34" charset="0"/>
                        </a:rPr>
                        <a:t>atteched</a:t>
                      </a:r>
                      <a:r>
                        <a:rPr lang="en-US" sz="1600" baseline="0" dirty="0" smtClean="0">
                          <a:latin typeface="Tw Cen MT" pitchFamily="34" charset="0"/>
                        </a:rPr>
                        <a:t> </a:t>
                      </a:r>
                    </a:p>
                    <a:p>
                      <a:pPr marL="342900" indent="-342900" algn="l" defTabSz="914400" rtl="0" eaLnBrk="1" latinLnBrk="0" hangingPunct="1">
                        <a:lnSpc>
                          <a:spcPct val="100000"/>
                        </a:lnSpc>
                        <a:buNone/>
                      </a:pPr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Online payments to consultant/ contractor/ vendors is not</a:t>
                      </a:r>
                      <a:r>
                        <a:rPr lang="en-IN" sz="16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started .</a:t>
                      </a:r>
                      <a:endParaRPr lang="en-IN" sz="16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 algn="l" defTabSz="914400" rtl="0" eaLnBrk="1" latinLnBrk="0" hangingPunct="1">
                        <a:lnSpc>
                          <a:spcPct val="100000"/>
                        </a:lnSpc>
                        <a:buNone/>
                      </a:pPr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Geo-tagging of assets created is not started yet .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600" baseline="0" dirty="0" smtClean="0">
                        <a:latin typeface="Tw Cen MT" pitchFamily="34" charset="0"/>
                      </a:endParaRPr>
                    </a:p>
                    <a:p>
                      <a:pPr algn="l"/>
                      <a:endParaRPr lang="en-US" sz="1600" baseline="0" dirty="0" smtClean="0">
                        <a:latin typeface="Tw Cen MT" pitchFamily="34" charset="0"/>
                      </a:endParaRPr>
                    </a:p>
                    <a:p>
                      <a:pPr algn="l"/>
                      <a:endParaRPr lang="en-US" sz="1600" baseline="0" dirty="0" smtClean="0">
                        <a:latin typeface="Tw Cen MT" pitchFamily="34" charset="0"/>
                      </a:endParaRPr>
                    </a:p>
                    <a:p>
                      <a:pPr algn="l"/>
                      <a:endParaRPr lang="en-US" sz="1600" baseline="0" dirty="0" smtClean="0">
                        <a:latin typeface="Tw Cen MT" pitchFamily="34" charset="0"/>
                      </a:endParaRPr>
                    </a:p>
                    <a:p>
                      <a:pPr algn="l"/>
                      <a:endParaRPr lang="en-US" sz="1600" baseline="0" dirty="0" smtClean="0">
                        <a:latin typeface="Tw Cen MT" pitchFamily="34" charset="0"/>
                      </a:endParaRPr>
                    </a:p>
                    <a:p>
                      <a:pPr algn="l"/>
                      <a:endParaRPr lang="en-US" sz="1600" baseline="0" dirty="0" smtClean="0">
                        <a:latin typeface="Tw Cen MT" pitchFamily="34" charset="0"/>
                      </a:endParaRPr>
                    </a:p>
                    <a:p>
                      <a:pPr algn="l"/>
                      <a:endParaRPr lang="en-US" sz="1600" baseline="0" dirty="0" smtClean="0">
                        <a:latin typeface="Tw Cen MT" pitchFamily="34" charset="0"/>
                      </a:endParaRPr>
                    </a:p>
                    <a:p>
                      <a:pPr algn="l"/>
                      <a:endParaRPr lang="en-US" sz="1600" baseline="0" dirty="0" smtClean="0">
                        <a:latin typeface="Tw Cen MT" pitchFamily="34" charset="0"/>
                      </a:endParaRPr>
                    </a:p>
                    <a:p>
                      <a:pPr algn="l"/>
                      <a:endParaRPr lang="en-US" sz="1600" baseline="0" dirty="0" smtClean="0">
                        <a:latin typeface="Tw Cen MT" pitchFamily="34" charset="0"/>
                      </a:endParaRPr>
                    </a:p>
                    <a:p>
                      <a:pPr algn="l"/>
                      <a:endParaRPr lang="en-US" sz="1600" dirty="0">
                        <a:latin typeface="Tw Cen MT" pitchFamily="34" charset="0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6" action="ppaction://hlinkfile"/>
                        </a:rPr>
                        <a:t>ANNEX 1.6.A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7" action="ppaction://hlinkfile"/>
                        </a:rPr>
                        <a:t>ANNEX 1.6.B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 1.6.C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</a:t>
                      </a:r>
                      <a:r>
                        <a:rPr lang="en-US" baseline="0" dirty="0" smtClean="0"/>
                        <a:t> 1.6.D</a:t>
                      </a:r>
                      <a:endParaRPr lang="en-US" dirty="0" smtClean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</a:tr>
              <a:tr h="408086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2 - Constitution and Professionalization of municipal cadre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Tw Cen MT" pitchFamily="34" charset="0"/>
                      </a:endParaRPr>
                    </a:p>
                  </a:txBody>
                  <a:tcPr/>
                </a:tc>
              </a:tr>
              <a:tr h="80971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Policy for engagement of interns in ULBs and implementation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Sept 2016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206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Policy for engagement of interns in ULBs has been issued as per Govt. Order No.:2034/ukS-5-16-38lk/2016dated 06-07-2016. </a:t>
                      </a:r>
                      <a:endParaRPr lang="en-US" sz="1600" dirty="0">
                        <a:latin typeface="Tw Cen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8" action="ppaction://hlinkfile"/>
                        </a:rPr>
                        <a:t>ANNEX 2.1</a:t>
                      </a:r>
                      <a:endParaRPr lang="en-US" dirty="0" smtClean="0"/>
                    </a:p>
                  </a:txBody>
                  <a:tcPr marL="64770" marR="64770" marT="9525" marB="0" anchor="ctr"/>
                </a:tc>
              </a:tr>
              <a:tr h="55117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2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Establishment of municipal cadre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March 2017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w Cen MT" pitchFamily="34" charset="0"/>
                        </a:rPr>
                        <a:t>The list of centralized and Non-</a:t>
                      </a:r>
                      <a:r>
                        <a:rPr lang="en-US" sz="1600" baseline="0" dirty="0" smtClean="0">
                          <a:latin typeface="Tw Cen MT" pitchFamily="34" charset="0"/>
                        </a:rPr>
                        <a:t> centralized employees is enclosed as ANNEX 2.2</a:t>
                      </a:r>
                      <a:endParaRPr lang="en-US" sz="160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9" action="ppaction://hlinkfile"/>
                        </a:rPr>
                        <a:t>ANNEX 2.2</a:t>
                      </a:r>
                      <a:endParaRPr lang="en-US" dirty="0" smtClean="0"/>
                    </a:p>
                  </a:txBody>
                  <a:tcPr marL="64770" marR="64770" marT="9525" marB="0" anchor="ctr"/>
                </a:tc>
              </a:tr>
              <a:tr h="139243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3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Cadre linked training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March 2017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RUCES</a:t>
                      </a:r>
                      <a:r>
                        <a:rPr lang="en-US" baseline="0" dirty="0" smtClean="0"/>
                        <a:t> has conducted the training for capacity building program. Various officials from </a:t>
                      </a:r>
                      <a:r>
                        <a:rPr lang="en-US" baseline="0" dirty="0" err="1" smtClean="0"/>
                        <a:t>jaunpur</a:t>
                      </a:r>
                      <a:r>
                        <a:rPr lang="en-US" baseline="0" dirty="0" smtClean="0"/>
                        <a:t> npp have participated in the program. The list of employees who were participated in the training is enclosed as ANNEX 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 action="ppaction://hlinkfile"/>
                        </a:rPr>
                        <a:t>ANNEX 2.3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62547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w Cen MT" pitchFamily="34" charset="0"/>
                        </a:rPr>
                        <a:t>4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The State will prepare a Policy for Right-sizing the number of municipal functionaries depending on, say, population of the ULB, generation of internal resources and expenditure on salaries.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March 2018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  INITIATIVE</a:t>
                      </a: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2.4</a:t>
                      </a:r>
                      <a:endParaRPr lang="en-US" dirty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6" y="53247"/>
            <a:ext cx="11269528" cy="4791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4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5994"/>
          <a:ext cx="11687505" cy="8805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83"/>
                <a:gridCol w="3481945"/>
                <a:gridCol w="1364342"/>
                <a:gridCol w="4934858"/>
                <a:gridCol w="1649177"/>
              </a:tblGrid>
              <a:tr h="36057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ANNEXURE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</a:tr>
              <a:tr h="466656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3 - Augmenting Double Entry Accounting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4770" marR="6477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741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Complete migration to double entry accounting system and obtaining an audit certificate to the effect from FY 2012-13 onwards.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Audited Balance sheets of below FY: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2012-13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2013-14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2014-15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2015-16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2016-17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2" action="ppaction://hlinkfile"/>
                        </a:rPr>
                        <a:t>ANNEX 3.1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(ANNEX</a:t>
                      </a:r>
                      <a:r>
                        <a:rPr lang="en-US" baseline="0" dirty="0" smtClean="0"/>
                        <a:t> 3.1.1,ANNEX 3.1.2,ANNEX 3.1.3,ANNEX 3.1.4,ANNEX 3.1.5)</a:t>
                      </a:r>
                      <a:endParaRPr lang="en-US" dirty="0" smtClean="0"/>
                    </a:p>
                  </a:txBody>
                  <a:tcPr marL="64770" marR="64770" marT="9525" marB="0" anchor="ctr"/>
                </a:tc>
              </a:tr>
              <a:tr h="8681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2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Publication of annual financial statement on website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Annual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Financial Statements and  budget of municipalities till 2017-18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3" action="ppaction://hlinkfile"/>
                        </a:rPr>
                        <a:t>ANNEX 3.2</a:t>
                      </a:r>
                      <a:endParaRPr lang="en-US" dirty="0" smtClean="0"/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</a:tr>
              <a:tr h="6713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3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Appointment of internal auditor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March 2017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auditor is appointed by ULBs itself here is no appointment of internal auditor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3.3</a:t>
                      </a:r>
                    </a:p>
                  </a:txBody>
                  <a:tcPr anchor="ctr"/>
                </a:tc>
              </a:tr>
              <a:tr h="62503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4 - Urban planning and City Development Plans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707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Preparation of SLIP and SAAP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Mar 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Slip for water supply completed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Slip for park completed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4" action="ppaction://hlinkfile"/>
                        </a:rPr>
                        <a:t>ANNEX 4.1</a:t>
                      </a:r>
                      <a:endParaRPr lang="en-US" dirty="0" smtClean="0"/>
                    </a:p>
                  </a:txBody>
                  <a:tcPr anchor="ctr"/>
                </a:tc>
              </a:tr>
              <a:tr h="8218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2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Develop at least one children park every year in the AMRUT cities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Mar 2017</a:t>
                      </a:r>
                    </a:p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(REPEAT)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Ongoing Tender( Technical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Bid</a:t>
                      </a:r>
                      <a:r>
                        <a:rPr lang="hi-IN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has been open for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Bhagat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singh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park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is selected for SAAP Year-2015-16  &amp;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pandit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deendayal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upadhayay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park is selected for SAAP Year 2016-2017  and Cancellation of 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jessij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park tender(dated from27-02-2018 to 26-03-2018)   is selected for SAAP Year-2016-2017 due to after taking the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decesion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by administration on board meeting’s proposal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5" action="ppaction://hlinkfile"/>
                        </a:rPr>
                        <a:t>ANNEX 4.2</a:t>
                      </a:r>
                      <a:endParaRPr lang="en-US" dirty="0" smtClean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5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5993"/>
          <a:ext cx="11687506" cy="6707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3"/>
                <a:gridCol w="4603531"/>
                <a:gridCol w="1198180"/>
                <a:gridCol w="3959844"/>
                <a:gridCol w="1547578"/>
              </a:tblGrid>
              <a:tr h="419552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ANNEXURE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1305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4 - Urban planning and City Development Plans (</a:t>
                      </a:r>
                      <a:r>
                        <a:rPr lang="en-US" sz="2000" b="1" dirty="0" err="1" smtClean="0">
                          <a:latin typeface="Tw Cen MT" pitchFamily="34" charset="0"/>
                        </a:rPr>
                        <a:t>Contd</a:t>
                      </a:r>
                      <a:r>
                        <a:rPr lang="en-US" sz="2000" b="1" dirty="0" smtClean="0">
                          <a:latin typeface="Tw Cen MT" pitchFamily="34" charset="0"/>
                        </a:rPr>
                        <a:t>…)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43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3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Make action plans to progressively increase green cover in cities to 15% in 5 years.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March 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There is no action Plan of Green cover in NPPJANUPUR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4.3</a:t>
                      </a:r>
                    </a:p>
                  </a:txBody>
                  <a:tcPr anchor="ctr"/>
                </a:tc>
              </a:tr>
              <a:tr h="6713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4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Energy Efficiency Projects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June 2017 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energy efficient projects JNPP is implementing energy efficient water pumps &amp; streetlights by EESL..board proposal and audit report submitted by EESL I is attached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2" action="ppaction://hlinkfile"/>
                        </a:rPr>
                        <a:t>ANNEX 4.4</a:t>
                      </a:r>
                      <a:endParaRPr lang="en-US" dirty="0" smtClean="0"/>
                    </a:p>
                  </a:txBody>
                  <a:tcPr anchor="ctr"/>
                </a:tc>
              </a:tr>
              <a:tr h="11690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5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Establish a system for maintaining of parks, playground and recreational areas relying on public private partnerships (PPP) model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INITIATIVE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4.5</a:t>
                      </a:r>
                    </a:p>
                  </a:txBody>
                  <a:tcPr anchor="ctr"/>
                </a:tc>
              </a:tr>
              <a:tr h="113431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6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Make a State Level policy for implementing the parameters given in the National Mission for sustainable habitat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 2017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INITIATIVE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4.6</a:t>
                      </a:r>
                    </a:p>
                  </a:txBody>
                  <a:tcPr anchor="ctr"/>
                </a:tc>
              </a:tr>
              <a:tr h="67524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7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Establish Urban Development Authorities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 2018</a:t>
                      </a:r>
                    </a:p>
                  </a:txBody>
                  <a:tcPr marL="64770" marR="64770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INITIATIVE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4.7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</a:tr>
              <a:tr h="68290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8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Preparation of Master Plan using GIS.</a:t>
                      </a:r>
                    </a:p>
                  </a:txBody>
                  <a:tcPr marL="64770" marR="6477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L="64770" marR="6477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INITIATIVE</a:t>
                      </a:r>
                    </a:p>
                  </a:txBody>
                  <a:tcPr marL="64770" marR="6477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4.8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6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5993"/>
          <a:ext cx="11687506" cy="7258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3"/>
                <a:gridCol w="4603531"/>
                <a:gridCol w="1198180"/>
                <a:gridCol w="3872758"/>
                <a:gridCol w="1634664"/>
              </a:tblGrid>
              <a:tr h="44218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ANNEXURE</a:t>
                      </a:r>
                    </a:p>
                  </a:txBody>
                  <a:tcPr/>
                </a:tc>
              </a:tr>
              <a:tr h="459676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5 - Devolution of funds and functions</a:t>
                      </a:r>
                      <a:endParaRPr lang="en-US" sz="2000" b="1" dirty="0">
                        <a:latin typeface="Tw Cen MT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</a:tr>
              <a:tr h="51865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Ensure transfer of 14th FC devolution to ULBs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The 14 </a:t>
                      </a:r>
                      <a:r>
                        <a:rPr lang="en-US" sz="1800" b="0" kern="1200" baseline="0" dirty="0" err="1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FC fund transferred electronically to ULBs bank account directly within stipulated time completed</a:t>
                      </a:r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2" action="ppaction://hlinkfile"/>
                        </a:rPr>
                        <a:t>ANNEX 5.1</a:t>
                      </a:r>
                      <a:endParaRPr lang="en-US" dirty="0" smtClean="0"/>
                    </a:p>
                  </a:txBody>
                  <a:tcPr anchor="ctr"/>
                </a:tc>
              </a:tr>
              <a:tr h="87820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2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Appointment of State Finance Commission (SFC) and making decisions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INITIATIVE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5.2</a:t>
                      </a:r>
                    </a:p>
                  </a:txBody>
                  <a:tcPr anchor="ctr"/>
                </a:tc>
              </a:tr>
              <a:tr h="53611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3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Transfer of all function to ULBs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INITIATIVE</a:t>
                      </a: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5.3</a:t>
                      </a:r>
                    </a:p>
                  </a:txBody>
                  <a:tcPr anchor="ctr"/>
                </a:tc>
              </a:tr>
              <a:tr h="81022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4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Implementation of SFC recommendations within timeline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March 2017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INITIATIVE</a:t>
                      </a: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5.4</a:t>
                      </a:r>
                    </a:p>
                  </a:txBody>
                  <a:tcPr anchor="ctr"/>
                </a:tc>
              </a:tr>
              <a:tr h="54401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6 – Revision of Building Bye-Laws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1883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Revision of Building bye laws periodically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States has adopted ten point model building bye-laws 2016 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implemented by 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VINIYAMIT CHHETRA Jaunpur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6.1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75235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Create single window clearance for all approvals to give building permissions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States has adopted ten point model building bye-laws 2016 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implemented by 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VINIYAMIT CHHETRA </a:t>
                      </a:r>
                      <a:r>
                        <a:rPr lang="en-US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Jaunpur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6.2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53243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Adoption of Model Building Bye-Laws-2016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Mar 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States has adopted ten point model building bye-laws 2016 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implemented by 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VINIYAMIT CHHETRA </a:t>
                      </a:r>
                      <a:r>
                        <a:rPr lang="en-US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Jaunpur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6.3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7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5993"/>
          <a:ext cx="11687506" cy="7506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3"/>
                <a:gridCol w="4603531"/>
                <a:gridCol w="1198180"/>
                <a:gridCol w="3626015"/>
                <a:gridCol w="1881407"/>
              </a:tblGrid>
              <a:tr h="44218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ANNEXURE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9676">
                <a:tc gridSpan="5"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w Cen MT" pitchFamily="34" charset="0"/>
                        </a:rPr>
                        <a:t>7</a:t>
                      </a:r>
                      <a:r>
                        <a:rPr lang="en-US" sz="2000" b="1" baseline="0" dirty="0" smtClean="0">
                          <a:latin typeface="Tw Cen MT" pitchFamily="34" charset="0"/>
                        </a:rPr>
                        <a:t> </a:t>
                      </a:r>
                      <a:r>
                        <a:rPr lang="en-US" sz="2000" b="1" dirty="0" smtClean="0">
                          <a:latin typeface="Tw Cen MT" pitchFamily="34" charset="0"/>
                        </a:rPr>
                        <a:t>– Set-up financial intermediary at state level</a:t>
                      </a:r>
                      <a:endParaRPr lang="en-US" sz="2000" dirty="0">
                        <a:latin typeface="Tw Cen MT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38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Establish and operationalize financial intermediary- pool finance, access external funds, float municipal bonds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March 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  INITIATIVE</a:t>
                      </a: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7.1</a:t>
                      </a:r>
                    </a:p>
                  </a:txBody>
                  <a:tcPr marL="64770" marR="64770" marT="9525" marB="0"/>
                </a:tc>
              </a:tr>
              <a:tr h="48559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8a- Municipal tax and fees improvement</a:t>
                      </a:r>
                      <a:endParaRPr lang="en-US" sz="2000" b="1" dirty="0">
                        <a:latin typeface="Tw Cen MT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38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At least 90% Coverage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&amp;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At least 90% Collection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Sep 2016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At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present 96.95% coverage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99.94% collection completed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file"/>
                        </a:rPr>
                        <a:t>ANNEX 8a.1.1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&amp;</a:t>
                      </a:r>
                    </a:p>
                    <a:p>
                      <a:pPr algn="ctr"/>
                      <a:r>
                        <a:rPr lang="en-US" dirty="0" smtClean="0"/>
                        <a:t>ANNEX 8a.1.2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87912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2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Make policy to periodically revise property tax, levy charges and other fees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 2016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According to bye lows self assessment is implemented  from 2015 &amp; all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collection is done according to assessment .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file"/>
                        </a:rPr>
                        <a:t>ANNEX 8a.2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7407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3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Post demand collection book (DCB) of tax details on the website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Demand collection Book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(DCB) of Tax details has been posted on web site and same is enclosed as Annex 8a.3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file"/>
                        </a:rPr>
                        <a:t>ANNEX 8a.3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101857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4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Achieve full potential advertisement revenue by making a policy for destination specific potential having dynamic pricing module.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Advertisement bye laws  dated 1</a:t>
                      </a:r>
                      <a:r>
                        <a:rPr lang="en-IN" sz="1600" b="1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 </a:t>
                      </a:r>
                      <a:r>
                        <a:rPr lang="en-IN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april</a:t>
                      </a: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2015 has been implemented in Nagar </a:t>
                      </a:r>
                      <a:r>
                        <a:rPr lang="en-IN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Palika</a:t>
                      </a: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Parishad</a:t>
                      </a:r>
                      <a:r>
                        <a:rPr lang="en-IN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Jaunpur</a:t>
                      </a: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Currently advertisement is being done on contract basis.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5" action="ppaction://hlinkfile"/>
                        </a:rPr>
                        <a:t>ANNEX 8a.4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8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7514"/>
          <a:ext cx="11687506" cy="8753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3"/>
                <a:gridCol w="4603531"/>
                <a:gridCol w="1198180"/>
                <a:gridCol w="3800186"/>
                <a:gridCol w="1707236"/>
              </a:tblGrid>
              <a:tr h="46979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ANNEXURE</a:t>
                      </a:r>
                    </a:p>
                  </a:txBody>
                  <a:tcPr/>
                </a:tc>
              </a:tr>
              <a:tr h="427962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w Cen MT" pitchFamily="34" charset="0"/>
                        </a:rPr>
                        <a:t>8b- Improvement in levy and collection of user charges</a:t>
                      </a:r>
                      <a:endParaRPr lang="en-US" sz="2000" b="1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49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Adopt a policy on user charges for individual and institutional assessment in which a differential rate is charged for water use and adequate safeguards are included to take care of interests of the vulnerable.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 2016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Presently there is no such policy has been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adopted. Only fixed water charge  is              being collected </a:t>
                      </a:r>
                      <a:r>
                        <a:rPr lang="en-US" sz="1600" b="0" kern="120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by JAUNPUR NPP 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from all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type of building uses. In future Tax Department will decide differential rate for the use of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water for individual and institutional.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</a:t>
                      </a:r>
                      <a:r>
                        <a:rPr lang="en-US" baseline="0" dirty="0" smtClean="0"/>
                        <a:t> 8b.1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7692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2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Make action plan to reduce water losses to less than 20 % and publish on website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Water leakage points are being repaired on daily basis due to which water leakage has reduced significantly. And the re-organization of water supply scheme is on progress by </a:t>
                      </a:r>
                      <a:r>
                        <a:rPr lang="en-IN" sz="16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Jal</a:t>
                      </a:r>
                      <a:r>
                        <a:rPr lang="en-IN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Nigam. Illegal water supply are being legalized.</a:t>
                      </a:r>
                      <a:r>
                        <a:rPr lang="en-IN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Jaunpur</a:t>
                      </a:r>
                      <a:r>
                        <a:rPr lang="en-IN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nagar</a:t>
                      </a:r>
                      <a:r>
                        <a:rPr lang="en-IN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palika</a:t>
                      </a:r>
                      <a:r>
                        <a:rPr lang="en-IN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start 20 % NRW plan on nppjaunpuronline.org 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file"/>
                        </a:rPr>
                        <a:t>ANNEX 8b.2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5515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3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Separate accounts for user charges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 2016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Separate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accounts for user charges details attached in ANNEX 8b.3</a:t>
                      </a:r>
                      <a:endParaRPr lang="en-US" sz="1600" b="1" dirty="0" smtClean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file"/>
                        </a:rPr>
                        <a:t>ANNEX 8b.3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111686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4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At least 90 % billing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&amp;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At least 90% collection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 2016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At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present 100% billing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80.16% collection for user charges completed</a:t>
                      </a:r>
                      <a:endParaRPr lang="en-US" sz="1600" b="1" dirty="0" smtClean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file"/>
                        </a:rPr>
                        <a:t>ANNEX 8b.4.1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&amp;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ANNEX 8b.4.2</a:t>
                      </a:r>
                    </a:p>
                  </a:txBody>
                  <a:tcPr marL="64770" marR="64770" marT="9525" marB="0" anchor="ctr"/>
                </a:tc>
              </a:tr>
              <a:tr h="55154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w Cen MT" pitchFamily="34" charset="0"/>
                        </a:rPr>
                        <a:t>9 – Credit Rating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latin typeface="Tw Cen MT" pitchFamily="34" charset="0"/>
                      </a:endParaRPr>
                    </a:p>
                  </a:txBody>
                  <a:tcPr marL="64770" marR="64770" marT="9525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kern="1200" dirty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4770" marR="64770" marT="9525" marB="0" anchor="ctr"/>
                </a:tc>
              </a:tr>
              <a:tr h="5515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Complete the credit ratings of the ULBs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w Cen MT" pitchFamily="34" charset="0"/>
                        </a:rPr>
                        <a:t>June 2017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Credit Rating has been 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Completed</a:t>
                      </a:r>
                      <a:r>
                        <a:rPr lang="en-US" sz="1600" b="1" dirty="0" smtClean="0"/>
                        <a:t>  by the awarded agency  ‘’IND-BB’’.Credit</a:t>
                      </a:r>
                      <a:r>
                        <a:rPr lang="en-US" sz="1600" b="1" baseline="0" dirty="0" smtClean="0"/>
                        <a:t> rating certificate is enclosed as Annex 9.1</a:t>
                      </a:r>
                      <a:endParaRPr lang="en-US" sz="1600" b="1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5" action="ppaction://hlinkfile"/>
                        </a:rPr>
                        <a:t>ANNEX 9.1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15215" y="6482486"/>
            <a:ext cx="776785" cy="365125"/>
          </a:xfrm>
        </p:spPr>
        <p:txBody>
          <a:bodyPr/>
          <a:lstStyle/>
          <a:p>
            <a:fld id="{A5E7E163-C99F-4FA7-A113-4AD007B048CB}" type="slidenum">
              <a:rPr lang="en-IN" smtClean="0"/>
              <a:pPr/>
              <a:t>9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301" y="627514"/>
          <a:ext cx="11687506" cy="6292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73"/>
                <a:gridCol w="4172820"/>
                <a:gridCol w="1145893"/>
                <a:gridCol w="4428327"/>
                <a:gridCol w="1562093"/>
              </a:tblGrid>
              <a:tr h="442469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REFORMS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TIMELINE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CURRENT STATUS</a:t>
                      </a:r>
                      <a:endParaRPr lang="en-US" dirty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ANNEXURE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4922">
                <a:tc gridSpan="5"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Tw Cen MT" pitchFamily="34" charset="0"/>
                        </a:rPr>
                        <a:t>10 </a:t>
                      </a:r>
                      <a:r>
                        <a:rPr lang="en-US" sz="2000" b="1" dirty="0" smtClean="0">
                          <a:latin typeface="Tw Cen MT" pitchFamily="34" charset="0"/>
                        </a:rPr>
                        <a:t>– Energy and water audit</a:t>
                      </a:r>
                      <a:endParaRPr lang="en-US" sz="2000" dirty="0">
                        <a:latin typeface="Tw Cen MT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794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1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Energy (street lights ) and water audit (including non-revenue water or losses audit)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2016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Work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is under process and audit of energy (streetlights) and water audit(including non-revenue water or losses audit) will be done be EESL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file"/>
                        </a:rPr>
                        <a:t>ANNEX 10.1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9384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2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Making STPs and WTPs energy efficient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Old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WTPs is running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but STPs is  not available in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jaunpur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required information has been sent to the EESL.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file"/>
                        </a:rPr>
                        <a:t>ANNEX 10.2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141764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3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Optimize energy consumption in street lights by using energy efficient lights and increasing reliance on renewable energy</a:t>
                      </a: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Sept 2016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Already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given to requirement data regarding street light to the EESL and sending the proposal from EESL to NPP Jaunpur. Total 1040 light point convert in LED light in JNNP.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file"/>
                        </a:rPr>
                        <a:t>ANNEX 10.3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7499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4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Waste Water recycling</a:t>
                      </a:r>
                    </a:p>
                  </a:txBody>
                  <a:tcPr marL="64770" marR="64770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 pitchFamily="34" charset="0"/>
                        </a:rPr>
                        <a:t>March 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  INITIATIVE</a:t>
                      </a: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10.4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  <a:tr h="68217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 pitchFamily="34" charset="0"/>
                        </a:rPr>
                        <a:t>5</a:t>
                      </a:r>
                      <a:endParaRPr lang="en-US" dirty="0">
                        <a:latin typeface="Tw Cen M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Faecal Sludge Management </a:t>
                      </a:r>
                    </a:p>
                  </a:txBody>
                  <a:tcPr marL="64770" marR="64770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STATE   INITIATIVE</a:t>
                      </a: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</a:endParaRPr>
                    </a:p>
                  </a:txBody>
                  <a:tcPr marL="64770" marR="64770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ANNEX 10.5</a:t>
                      </a:r>
                      <a:endParaRPr lang="en-US" dirty="0"/>
                    </a:p>
                  </a:txBody>
                  <a:tcPr marL="64770" marR="64770" marT="9525" marB="0" anchor="ctr"/>
                </a:tc>
              </a:tr>
            </a:tbl>
          </a:graphicData>
        </a:graphic>
      </p:graphicFrame>
      <p:sp>
        <p:nvSpPr>
          <p:cNvPr id="5" name="Rectangle 1"/>
          <p:cNvSpPr txBox="1">
            <a:spLocks/>
          </p:cNvSpPr>
          <p:nvPr/>
        </p:nvSpPr>
        <p:spPr>
          <a:xfrm>
            <a:off x="419725" y="53246"/>
            <a:ext cx="11264275" cy="530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extLst/>
          </a:lstStyle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sv-SE" sz="2800" dirty="0" smtClean="0">
                <a:latin typeface="Tw Cen MT" pitchFamily="34" charset="0"/>
              </a:rPr>
              <a:t>Uttar Pradesh- Reform Milestones under AMRUT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603A14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3676</TotalTime>
  <Words>2090</Words>
  <Application>Microsoft Office PowerPoint</Application>
  <PresentationFormat>Custom</PresentationFormat>
  <Paragraphs>414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Operator</cp:lastModifiedBy>
  <cp:revision>470</cp:revision>
  <dcterms:created xsi:type="dcterms:W3CDTF">2016-08-10T04:45:21Z</dcterms:created>
  <dcterms:modified xsi:type="dcterms:W3CDTF">2018-04-24T07:44:00Z</dcterms:modified>
</cp:coreProperties>
</file>