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drawing8.xml" ContentType="application/vnd.ms-office.drawingml.diagramDrawing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81" r:id="rId2"/>
    <p:sldId id="349" r:id="rId3"/>
    <p:sldId id="350" r:id="rId4"/>
    <p:sldId id="357" r:id="rId5"/>
    <p:sldId id="351" r:id="rId6"/>
    <p:sldId id="316" r:id="rId7"/>
    <p:sldId id="352" r:id="rId8"/>
    <p:sldId id="354" r:id="rId9"/>
    <p:sldId id="353" r:id="rId10"/>
    <p:sldId id="356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CC"/>
    <a:srgbClr val="CCECFF"/>
    <a:srgbClr val="FFFFCC"/>
    <a:srgbClr val="ECFFC1"/>
    <a:srgbClr val="E1FFFE"/>
    <a:srgbClr val="FFE8C5"/>
    <a:srgbClr val="CCFFFF"/>
    <a:srgbClr val="CCCCFF"/>
    <a:srgbClr val="CC99FF"/>
    <a:srgbClr val="FF9999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0809" autoAdjust="0"/>
    <p:restoredTop sz="98566" autoAdjust="0"/>
  </p:normalViewPr>
  <p:slideViewPr>
    <p:cSldViewPr snapToGrid="0">
      <p:cViewPr>
        <p:scale>
          <a:sx n="66" d="100"/>
          <a:sy n="66" d="100"/>
        </p:scale>
        <p:origin x="-1068" y="-23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1164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2" d="100"/>
          <a:sy n="52" d="100"/>
        </p:scale>
        <p:origin x="-2892" y="-108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ABDD91B-F3CB-4317-A0F9-9ADF17E9FFAB}">
      <dsp:nvSpPr>
        <dsp:cNvPr id="0" name=""/>
        <dsp:cNvSpPr/>
      </dsp:nvSpPr>
      <dsp:spPr>
        <a:xfrm>
          <a:off x="668654" y="0"/>
          <a:ext cx="7578090" cy="2362199"/>
        </a:xfrm>
        <a:prstGeom prst="rightArrow">
          <a:avLst/>
        </a:prstGeom>
        <a:solidFill>
          <a:schemeClr val="accent6">
            <a:lumMod val="60000"/>
            <a:lumOff val="40000"/>
          </a:schemeClr>
        </a:soli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</dsp:sp>
    <dsp:sp modelId="{90DA1BE3-ADED-41F3-AAEE-DCA4BBD77A33}">
      <dsp:nvSpPr>
        <dsp:cNvPr id="0" name=""/>
        <dsp:cNvSpPr/>
      </dsp:nvSpPr>
      <dsp:spPr>
        <a:xfrm>
          <a:off x="1110992" y="708659"/>
          <a:ext cx="5967253" cy="94488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lvl="0" algn="ctr" defTabSz="1866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200" b="0" kern="1200" dirty="0" smtClean="0">
              <a:latin typeface="Tw Cen MT" pitchFamily="34" charset="0"/>
            </a:rPr>
            <a:t>Reforms under AMRUT</a:t>
          </a:r>
          <a:endParaRPr lang="en-IN" sz="4200" b="0" kern="1200" dirty="0">
            <a:latin typeface="Tw Cen MT" pitchFamily="34" charset="0"/>
          </a:endParaRPr>
        </a:p>
      </dsp:txBody>
      <dsp:txXfrm>
        <a:off x="1110992" y="708659"/>
        <a:ext cx="5967253" cy="944880"/>
      </dsp:txXfrm>
    </dsp:sp>
  </dsp:spTree>
</dsp:drawing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015E89-CF7D-4BA0-A58A-37C1D27AE69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38110B-D81F-4304-A9FA-EB30D125E22F}" type="datetimeFigureOut">
              <a:rPr lang="en-IN" smtClean="0"/>
              <a:pPr/>
              <a:t>26-03-2018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AE4721-926A-4CF4-B279-20DB39718123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5025961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4707860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DEAAA-1C3E-42D2-AFEA-E9F673855919}" type="datetime1">
              <a:rPr lang="en-US" smtClean="0"/>
              <a:pPr/>
              <a:t>26-Mar-18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7E163-C99F-4FA7-A113-4AD007B048CB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7378501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F8370-FAB0-4EBD-B92C-3E391E3CE3D5}" type="datetime1">
              <a:rPr lang="en-US" smtClean="0"/>
              <a:pPr/>
              <a:t>26-Mar-18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7E163-C99F-4FA7-A113-4AD007B048CB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4008080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2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01604-E681-4D00-8172-DF87F872A644}" type="datetime1">
              <a:rPr lang="en-US" smtClean="0"/>
              <a:pPr/>
              <a:t>26-Mar-18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7E163-C99F-4FA7-A113-4AD007B048CB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414721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B546E-D9F0-4020-94CD-9D9F3D00C415}" type="datetime1">
              <a:rPr lang="en-US" smtClean="0"/>
              <a:pPr/>
              <a:t>26-Mar-18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7E163-C99F-4FA7-A113-4AD007B048CB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0655070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49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49" y="4589467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33D7B-2C58-4B26-BB3F-C2665B95709E}" type="datetime1">
              <a:rPr lang="en-US" smtClean="0"/>
              <a:pPr/>
              <a:t>26-Mar-18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7E163-C99F-4FA7-A113-4AD007B048CB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3280148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7E776-AA46-471D-9493-04D523A4F2E0}" type="datetime1">
              <a:rPr lang="en-US" smtClean="0"/>
              <a:pPr/>
              <a:t>26-Mar-18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109288" y="6370002"/>
            <a:ext cx="776785" cy="365125"/>
          </a:xfrm>
        </p:spPr>
        <p:txBody>
          <a:bodyPr/>
          <a:lstStyle/>
          <a:p>
            <a:fld id="{A5E7E163-C99F-4FA7-A113-4AD007B048CB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7435816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8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2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2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D1F04-A119-43AB-99ED-75F4473A3AE3}" type="datetime1">
              <a:rPr lang="en-US" smtClean="0"/>
              <a:pPr/>
              <a:t>26-Mar-18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5E7E163-C99F-4FA7-A113-4AD007B048CB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128012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56EF8-CD00-43EC-841E-CF86A67FC948}" type="datetime1">
              <a:rPr lang="en-US" smtClean="0"/>
              <a:pPr/>
              <a:t>26-Mar-18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5E7E163-C99F-4FA7-A113-4AD007B048CB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8912915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73356-371F-4093-AF03-CD4BBBA0114D}" type="datetime1">
              <a:rPr lang="en-US" smtClean="0"/>
              <a:pPr/>
              <a:t>26-Mar-18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1393076" y="6466716"/>
            <a:ext cx="776785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5E7E163-C99F-4FA7-A113-4AD007B048CB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8213609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8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8EE05-1158-4871-A191-34D8BE75B349}" type="datetime1">
              <a:rPr lang="en-US" smtClean="0"/>
              <a:pPr/>
              <a:t>26-Mar-18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7E163-C99F-4FA7-A113-4AD007B048CB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5686155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8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ADA17-EF01-4677-B10A-F544EDA9AF8D}" type="datetime1">
              <a:rPr lang="en-US" smtClean="0"/>
              <a:pPr/>
              <a:t>26-Mar-18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7E163-C99F-4FA7-A113-4AD007B048CB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0382489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IN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IN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C09E5D-9D66-45A6-AA06-C977E9591999}" type="datetime1">
              <a:rPr lang="en-US" smtClean="0"/>
              <a:pPr/>
              <a:t>26-Mar-18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109288" y="6356354"/>
            <a:ext cx="77678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Book Antiqua" pitchFamily="18" charset="0"/>
              </a:defRPr>
            </a:lvl1pPr>
          </a:lstStyle>
          <a:p>
            <a:fld id="{A5E7E163-C99F-4FA7-A113-4AD007B048CB}" type="slidenum">
              <a:rPr lang="en-IN" smtClean="0"/>
              <a:pPr/>
              <a:t>‹#›</a:t>
            </a:fld>
            <a:endParaRPr lang="en-IN" dirty="0"/>
          </a:p>
        </p:txBody>
      </p:sp>
    </p:spTree>
    <p:extLst>
      <p:ext uri="{BB962C8B-B14F-4D97-AF65-F5344CB8AC3E}">
        <p14:creationId xmlns="" xmlns:p14="http://schemas.microsoft.com/office/powerpoint/2010/main" val="19030678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Tw Cen MT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Tw Cen MT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w Cen MT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Tw Cen MT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w Cen MT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w Cen MT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7" Type="http://schemas.microsoft.com/office/2007/relationships/diagramDrawing" Target="../diagrams/drawing8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REFORM%20FY%202017-18%20For%20jaunpur%20ANNEXURE%20LIST%20(%20Supporting%20documents)/ANNEX%2011.2.pdf" TargetMode="External"/><Relationship Id="rId2" Type="http://schemas.openxmlformats.org/officeDocument/2006/relationships/hyperlink" Target="REFORM%20FY%202017-18%20For%20jaunpur%20ANNEXURE%20LIST%20(%20Supporting%20documents)/ANNEX%2011.1.pdf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REFORM%20FY%202017-18%20For%20jaunpur%20ANNEXURE%20LIST%20(%20Supporting%20documents)/ANNEX%201.2.pdf" TargetMode="External"/><Relationship Id="rId2" Type="http://schemas.openxmlformats.org/officeDocument/2006/relationships/hyperlink" Target="REFORM%20FY%202017-18%20For%20jaunpur%20ANNEXURE%20LIST%20(%20Supporting%20documents)/ANNEX%201.1.docx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REFORM%20FY%202017-18%20For%20jaunpur%20ANNEXURE%20LIST%20(%20Supporting%20documents)/ANNEX%201.4.5.pdf" TargetMode="External"/><Relationship Id="rId5" Type="http://schemas.openxmlformats.org/officeDocument/2006/relationships/hyperlink" Target="REFORM%20FY%202017-18%20For%20jaunpur%20ANNEXURE%20LIST%20(%20Supporting%20documents)/ANNEX%201.4.1.pdf" TargetMode="External"/><Relationship Id="rId4" Type="http://schemas.openxmlformats.org/officeDocument/2006/relationships/hyperlink" Target="http://www.nppjaunpuronline.org/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REFORM%20FY%202017-18%20For%20jaunpur%20ANNEXURE%20LIST%20(%20Supporting%20documents)/ANNEX%202.3.pdf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REFORM%20FY%202017-18%20For%20jaunpur%20ANNEXURE%20LIST%20(%20Supporting%20documents)/ANNEX%203.2.pdf" TargetMode="External"/><Relationship Id="rId2" Type="http://schemas.openxmlformats.org/officeDocument/2006/relationships/hyperlink" Target="REFORM%20FY%202017-18%20For%20jaunpur%20ANNEXURE%20LIST%20(%20Supporting%20documents)/ANNEX%203.1.pdf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REFORM%20FY%202017-18%20For%20jaunpur%20ANNEXURE%20LIST%20(%20Supporting%20documents)/ANNEX%204.2.pdf" TargetMode="External"/><Relationship Id="rId4" Type="http://schemas.openxmlformats.org/officeDocument/2006/relationships/hyperlink" Target="REFORM%20FY%202017-18%20For%20jaunpur%20ANNEXURE%20LIST%20(%20Supporting%20documents)/ANNEX%204.1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REFORM%20FY%202017-18%20For%20jaunpur%20ANNEXURE%20LIST%20(%20Supporting%20documents)/ANNEX%205.1.pdf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REFORM%20FY%202017-18%20For%20jaunpur%20ANNEXURE%20LIST%20(%20Supporting%20documents)/ANNEX%208a.2.pdf" TargetMode="External"/><Relationship Id="rId2" Type="http://schemas.openxmlformats.org/officeDocument/2006/relationships/hyperlink" Target="REFORM%20FY%202017-18%20For%20jaunpur%20ANNEXURE%20LIST%20(%20Supporting%20documents)/ANNEX%208a.1.1.pdf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REFORM%20FY%202017-18%20For%20jaunpur%20ANNEXURE%20LIST%20(%20Supporting%20documents)/ANNEX%208a.4.pdf" TargetMode="External"/><Relationship Id="rId4" Type="http://schemas.openxmlformats.org/officeDocument/2006/relationships/hyperlink" Target="REFORM%20FY%202017-18%20For%20jaunpur%20ANNEXURE%20LIST%20(%20Supporting%20documents)/ANNEX%208a.3.pdf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REFORM%20FY%202017-18%20For%20jaunpur%20ANNEXURE%20LIST%20(%20Supporting%20documents)/ANNEX%208b.3.pdf" TargetMode="External"/><Relationship Id="rId2" Type="http://schemas.openxmlformats.org/officeDocument/2006/relationships/hyperlink" Target="REFORM%20FY%202017-18%20For%20jaunpur%20ANNEXURE%20LIST%20(%20Supporting%20documents)/ANNEX%208b.2.pdf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REFORM%20FY%202017-18%20For%20jaunpur%20ANNEXURE%20LIST%20(%20Supporting%20documents)/ANNEX%209.1.PDF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REFORM%20FY%202017-18%20For%20jaunpur%20ANNEXURE%20LIST%20(%20Supporting%20documents)/ANNEX%2010.3.jpg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745588" y="5711483"/>
            <a:ext cx="10888394" cy="759655"/>
            <a:chOff x="745588" y="5711483"/>
            <a:chExt cx="10888394" cy="759655"/>
          </a:xfrm>
        </p:grpSpPr>
        <p:sp>
          <p:nvSpPr>
            <p:cNvPr id="5" name="Rounded Rectangle 4"/>
            <p:cNvSpPr/>
            <p:nvPr/>
          </p:nvSpPr>
          <p:spPr>
            <a:xfrm>
              <a:off x="745588" y="5711483"/>
              <a:ext cx="10888394" cy="759655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000" dirty="0" smtClean="0">
                  <a:solidFill>
                    <a:schemeClr val="tx1"/>
                  </a:solidFill>
                  <a:latin typeface="Tw Cen MT" pitchFamily="34" charset="0"/>
                </a:rPr>
                <a:t>	Denotes reforms to be completed in FY 2017-18</a:t>
              </a:r>
              <a:endParaRPr lang="en-US" sz="2000" dirty="0">
                <a:solidFill>
                  <a:schemeClr val="tx1"/>
                </a:solidFill>
                <a:latin typeface="Tw Cen MT" pitchFamily="34" charset="0"/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1055094" y="5880296"/>
              <a:ext cx="548640" cy="379827"/>
            </a:xfrm>
            <a:prstGeom prst="rect">
              <a:avLst/>
            </a:prstGeom>
            <a:solidFill>
              <a:srgbClr val="CCFFCC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" name="Rounded Rectangle 7"/>
          <p:cNvSpPr/>
          <p:nvPr/>
        </p:nvSpPr>
        <p:spPr>
          <a:xfrm>
            <a:off x="318198" y="333940"/>
            <a:ext cx="11380316" cy="759655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457200" indent="-457200" algn="ctr"/>
            <a:r>
              <a:rPr lang="en-US" sz="3200" b="1" dirty="0" smtClean="0">
                <a:solidFill>
                  <a:schemeClr val="tx1"/>
                </a:solidFill>
                <a:latin typeface="Tw Cen MT" pitchFamily="34" charset="0"/>
              </a:rPr>
              <a:t>	INSTRUCTIONS FOR REFORMS IMPLEMENTATION (2015-18)</a:t>
            </a:r>
            <a:endParaRPr lang="en-US" sz="3200" b="1" dirty="0">
              <a:solidFill>
                <a:schemeClr val="tx1"/>
              </a:solidFill>
              <a:latin typeface="Tw Cen MT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72457" y="1407887"/>
            <a:ext cx="10450285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en-US" sz="2400" dirty="0" smtClean="0">
                <a:latin typeface="Tw Cen MT" pitchFamily="34" charset="0"/>
              </a:rPr>
              <a:t>KINDLY UPLOAD ALL THE DOCUMENTS SUPPORTING REFORM COMPLETION EVIDENCE TO YOUR </a:t>
            </a:r>
            <a:r>
              <a:rPr lang="en-US" sz="2400" b="1" dirty="0" smtClean="0">
                <a:latin typeface="Tw Cen MT" pitchFamily="34" charset="0"/>
              </a:rPr>
              <a:t>ULB WEBSITE</a:t>
            </a:r>
          </a:p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en-US" sz="2400" b="1" u="sng" dirty="0" smtClean="0">
                <a:latin typeface="Tw Cen MT" pitchFamily="34" charset="0"/>
              </a:rPr>
              <a:t>HYPERLINK</a:t>
            </a:r>
            <a:r>
              <a:rPr lang="en-US" sz="2400" dirty="0" smtClean="0">
                <a:latin typeface="Tw Cen MT" pitchFamily="34" charset="0"/>
              </a:rPr>
              <a:t> YOUR ANNEXURES TO THE ANNEXURE COLUMN AGAINST EACH REFORMS MILESTONE SUPPORTING YOUR MILESTONE STATUS.</a:t>
            </a:r>
          </a:p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en-IN" sz="2400" dirty="0" smtClean="0">
                <a:latin typeface="Tw Cen MT" pitchFamily="34" charset="0"/>
              </a:rPr>
              <a:t>MILESTONING SHOWING “STATE INITIATIVE” IN STATUS COLUMN IS THE REFORM AT STATE LEVEL , HOWEVER IF THERE IS ANY INITIATIVE DONE BY ULB AGAINST IT . KINDLY MENTION IT.</a:t>
            </a:r>
            <a:endParaRPr lang="en-US" sz="2400" dirty="0" smtClean="0">
              <a:latin typeface="Tw Cen MT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3475204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11415215" y="6482486"/>
            <a:ext cx="776785" cy="365125"/>
          </a:xfrm>
        </p:spPr>
        <p:txBody>
          <a:bodyPr/>
          <a:lstStyle/>
          <a:p>
            <a:fld id="{A5E7E163-C99F-4FA7-A113-4AD007B048CB}" type="slidenum">
              <a:rPr lang="en-IN" smtClean="0"/>
              <a:pPr/>
              <a:t>10</a:t>
            </a:fld>
            <a:endParaRPr lang="en-IN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52301" y="627514"/>
          <a:ext cx="11687506" cy="43611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8373"/>
                <a:gridCol w="3825579"/>
                <a:gridCol w="1064871"/>
                <a:gridCol w="4595333"/>
                <a:gridCol w="1823350"/>
              </a:tblGrid>
              <a:tr h="475890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Tw Cen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w Cen MT" pitchFamily="34" charset="0"/>
                        </a:rPr>
                        <a:t>REFORMS</a:t>
                      </a:r>
                      <a:endParaRPr lang="en-US" dirty="0">
                        <a:latin typeface="Tw Cen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w Cen MT" pitchFamily="34" charset="0"/>
                        </a:rPr>
                        <a:t>TIMELINE</a:t>
                      </a:r>
                      <a:endParaRPr lang="en-US" dirty="0">
                        <a:latin typeface="Tw Cen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w Cen MT" pitchFamily="34" charset="0"/>
                        </a:rPr>
                        <a:t>CURRENT STATUS</a:t>
                      </a:r>
                      <a:endParaRPr lang="en-US" dirty="0">
                        <a:latin typeface="Tw Cen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Tw Cen MT" pitchFamily="34" charset="0"/>
                        </a:rPr>
                        <a:t>ANNEXURE</a:t>
                      </a:r>
                    </a:p>
                  </a:txBody>
                  <a:tcPr/>
                </a:tc>
              </a:tr>
              <a:tr h="505949">
                <a:tc gridSpan="5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baseline="0" dirty="0" smtClean="0">
                          <a:latin typeface="Tw Cen MT" pitchFamily="34" charset="0"/>
                        </a:rPr>
                        <a:t>11 </a:t>
                      </a:r>
                      <a:r>
                        <a:rPr lang="en-US" sz="2000" b="1" dirty="0" smtClean="0">
                          <a:latin typeface="Tw Cen MT" pitchFamily="34" charset="0"/>
                        </a:rPr>
                        <a:t>– Swachh Bharat Mission</a:t>
                      </a:r>
                      <a:endParaRPr lang="en-US" sz="2000" dirty="0">
                        <a:latin typeface="Tw Cen MT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kern="1200" dirty="0" smtClean="0">
                        <a:solidFill>
                          <a:schemeClr val="dk1"/>
                        </a:solidFill>
                        <a:latin typeface="Tw Cen MT" pitchFamily="34" charset="0"/>
                        <a:ea typeface="+mn-ea"/>
                        <a:cs typeface="+mn-cs"/>
                      </a:endParaRPr>
                    </a:p>
                  </a:txBody>
                  <a:tcPr marL="64770" marR="64770" marT="9525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902353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w Cen MT" pitchFamily="34" charset="0"/>
                        </a:rPr>
                        <a:t>1</a:t>
                      </a:r>
                      <a:endParaRPr lang="en-US" dirty="0">
                        <a:latin typeface="Tw Cen MT" pitchFamily="34" charset="0"/>
                      </a:endParaRPr>
                    </a:p>
                  </a:txBody>
                  <a:tcPr anchor="ctr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Tw Cen MT" pitchFamily="34" charset="0"/>
                          <a:ea typeface="+mn-ea"/>
                          <a:cs typeface="+mn-cs"/>
                        </a:rPr>
                        <a:t>Elimination of open defecation.</a:t>
                      </a:r>
                    </a:p>
                  </a:txBody>
                  <a:tcPr marL="64770" marR="64770" marT="9525" marB="0" anchor="ctr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kern="1200" dirty="0" smtClean="0">
                          <a:solidFill>
                            <a:schemeClr val="dk1"/>
                          </a:solidFill>
                          <a:latin typeface="Tw Cen MT" pitchFamily="34" charset="0"/>
                          <a:ea typeface="+mn-ea"/>
                          <a:cs typeface="+mn-cs"/>
                        </a:rPr>
                        <a:t>March 2018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latin typeface="Tw Cen MT" pitchFamily="34" charset="0"/>
                        <a:ea typeface="+mn-ea"/>
                        <a:cs typeface="+mn-cs"/>
                      </a:endParaRPr>
                    </a:p>
                  </a:txBody>
                  <a:tcPr marL="64770" marR="64770" marT="9525" marB="0" anchor="ctr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24 Wards</a:t>
                      </a:r>
                      <a:r>
                        <a:rPr lang="en-US" sz="1800" b="1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are O.D.F. in NPP Jaunpur</a:t>
                      </a:r>
                      <a:endParaRPr lang="en-US" sz="1800" b="1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en-US" dirty="0"/>
                    </a:p>
                  </a:txBody>
                  <a:tcPr marL="64770" marR="64770" marT="9525" marB="0" anchor="ctr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hlinkClick r:id="rId2" action="ppaction://hlinkfile"/>
                        </a:rPr>
                        <a:t>ANNEX 11.1</a:t>
                      </a:r>
                      <a:endParaRPr lang="en-US" dirty="0"/>
                    </a:p>
                  </a:txBody>
                  <a:tcPr marL="64770" marR="64770" marT="9525" marB="0" anchor="ctr">
                    <a:solidFill>
                      <a:srgbClr val="CCFFCC"/>
                    </a:solidFill>
                  </a:tcPr>
                </a:tc>
              </a:tr>
              <a:tr h="868102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w Cen MT" pitchFamily="34" charset="0"/>
                        </a:rPr>
                        <a:t>2</a:t>
                      </a:r>
                      <a:endParaRPr lang="en-US" dirty="0">
                        <a:latin typeface="Tw Cen MT" pitchFamily="34" charset="0"/>
                      </a:endParaRPr>
                    </a:p>
                  </a:txBody>
                  <a:tcPr anchor="ctr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Tw Cen MT" pitchFamily="34" charset="0"/>
                          <a:ea typeface="+mn-ea"/>
                          <a:cs typeface="+mn-cs"/>
                        </a:rPr>
                        <a:t>Waste Collection (100%),</a:t>
                      </a:r>
                    </a:p>
                  </a:txBody>
                  <a:tcPr marL="64770" marR="64770" marT="9525" marB="0" anchor="ctr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kern="1200" dirty="0" smtClean="0">
                          <a:solidFill>
                            <a:schemeClr val="dk1"/>
                          </a:solidFill>
                          <a:latin typeface="Tw Cen MT" pitchFamily="34" charset="0"/>
                          <a:ea typeface="+mn-ea"/>
                          <a:cs typeface="+mn-cs"/>
                        </a:rPr>
                        <a:t>March 2018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latin typeface="Tw Cen MT" pitchFamily="34" charset="0"/>
                        <a:ea typeface="+mn-ea"/>
                        <a:cs typeface="+mn-cs"/>
                      </a:endParaRPr>
                    </a:p>
                  </a:txBody>
                  <a:tcPr marL="64770" marR="64770" marT="9525" marB="0" anchor="ctr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100% Door To Door Collection in 19 wards</a:t>
                      </a:r>
                      <a:r>
                        <a:rPr lang="en-US" sz="1800" b="1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in NPP Jaunpur</a:t>
                      </a:r>
                      <a:endParaRPr lang="en-US" sz="1800" b="1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en-US" dirty="0"/>
                    </a:p>
                  </a:txBody>
                  <a:tcPr marL="64770" marR="64770" marT="9525" marB="0" anchor="ctr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hlinkClick r:id="rId3" action="ppaction://hlinkfile"/>
                        </a:rPr>
                        <a:t>ANNEX 11.2</a:t>
                      </a:r>
                      <a:endParaRPr lang="en-US" dirty="0"/>
                    </a:p>
                  </a:txBody>
                  <a:tcPr marL="64770" marR="64770" marT="9525" marB="0" anchor="ctr">
                    <a:solidFill>
                      <a:srgbClr val="CCFFCC"/>
                    </a:solidFill>
                  </a:tcPr>
                </a:tc>
              </a:tr>
              <a:tr h="810227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w Cen MT" pitchFamily="34" charset="0"/>
                        </a:rPr>
                        <a:t>3</a:t>
                      </a:r>
                      <a:endParaRPr lang="en-US" dirty="0">
                        <a:latin typeface="Tw Cen MT" pitchFamily="34" charset="0"/>
                      </a:endParaRPr>
                    </a:p>
                  </a:txBody>
                  <a:tcPr anchor="ctr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Tw Cen MT" pitchFamily="34" charset="0"/>
                          <a:ea typeface="+mn-ea"/>
                          <a:cs typeface="+mn-cs"/>
                        </a:rPr>
                        <a:t>Transportation of Waste (100%).</a:t>
                      </a:r>
                    </a:p>
                  </a:txBody>
                  <a:tcPr marL="64770" marR="64770" marT="9525" marB="0" anchor="ctr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kern="1200" dirty="0" smtClean="0">
                          <a:solidFill>
                            <a:schemeClr val="dk1"/>
                          </a:solidFill>
                          <a:latin typeface="Tw Cen MT" pitchFamily="34" charset="0"/>
                          <a:ea typeface="+mn-ea"/>
                          <a:cs typeface="+mn-cs"/>
                        </a:rPr>
                        <a:t>March 2018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latin typeface="Tw Cen MT" pitchFamily="34" charset="0"/>
                        <a:ea typeface="+mn-ea"/>
                        <a:cs typeface="+mn-cs"/>
                      </a:endParaRPr>
                    </a:p>
                  </a:txBody>
                  <a:tcPr marL="64770" marR="64770" marT="9525" marB="0" anchor="ctr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Completed </a:t>
                      </a:r>
                    </a:p>
                    <a:p>
                      <a:endParaRPr lang="en-US" dirty="0"/>
                    </a:p>
                  </a:txBody>
                  <a:tcPr marL="64770" marR="64770" marT="9525" marB="0" anchor="ctr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ANNEX 11.3</a:t>
                      </a:r>
                      <a:endParaRPr lang="en-US" dirty="0"/>
                    </a:p>
                  </a:txBody>
                  <a:tcPr marL="64770" marR="64770" marT="9525" marB="0" anchor="ctr">
                    <a:solidFill>
                      <a:srgbClr val="CCFFCC"/>
                    </a:solidFill>
                  </a:tcPr>
                </a:tc>
              </a:tr>
              <a:tr h="79865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w Cen MT" pitchFamily="34" charset="0"/>
                        </a:rPr>
                        <a:t>4</a:t>
                      </a:r>
                      <a:endParaRPr lang="en-US" dirty="0">
                        <a:latin typeface="Tw Cen MT" pitchFamily="34" charset="0"/>
                      </a:endParaRPr>
                    </a:p>
                  </a:txBody>
                  <a:tcPr anchor="ctr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Tw Cen MT" pitchFamily="34" charset="0"/>
                          <a:ea typeface="+mn-ea"/>
                          <a:cs typeface="+mn-cs"/>
                        </a:rPr>
                        <a:t>Scientific Disposal (100%).</a:t>
                      </a:r>
                    </a:p>
                  </a:txBody>
                  <a:tcPr marL="64770" marR="64770" marT="9525" marB="0" anchor="ctr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kern="1200" dirty="0" smtClean="0">
                          <a:solidFill>
                            <a:schemeClr val="dk1"/>
                          </a:solidFill>
                          <a:latin typeface="Tw Cen MT" pitchFamily="34" charset="0"/>
                          <a:ea typeface="+mn-ea"/>
                          <a:cs typeface="+mn-cs"/>
                        </a:rPr>
                        <a:t>March 2018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latin typeface="Tw Cen MT" pitchFamily="34" charset="0"/>
                        <a:ea typeface="+mn-ea"/>
                        <a:cs typeface="+mn-cs"/>
                      </a:endParaRPr>
                    </a:p>
                  </a:txBody>
                  <a:tcPr marL="64770" marR="64770" marT="9525" marB="0" anchor="ctr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ONGOING</a:t>
                      </a:r>
                      <a:r>
                        <a:rPr lang="en-US" sz="1800" b="1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endParaRPr lang="en-US" sz="1800" b="1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en-US" dirty="0"/>
                    </a:p>
                  </a:txBody>
                  <a:tcPr marL="64770" marR="64770" marT="9525" marB="0" anchor="ctr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ANNEX 11.4</a:t>
                      </a:r>
                      <a:endParaRPr lang="en-US" dirty="0"/>
                    </a:p>
                  </a:txBody>
                  <a:tcPr marL="64770" marR="64770" marT="9525" marB="0" anchor="ctr">
                    <a:solidFill>
                      <a:srgbClr val="CCFFCC"/>
                    </a:solidFill>
                  </a:tcPr>
                </a:tc>
              </a:tr>
            </a:tbl>
          </a:graphicData>
        </a:graphic>
      </p:graphicFrame>
      <p:sp>
        <p:nvSpPr>
          <p:cNvPr id="5" name="Rectangle 1"/>
          <p:cNvSpPr txBox="1">
            <a:spLocks/>
          </p:cNvSpPr>
          <p:nvPr/>
        </p:nvSpPr>
        <p:spPr>
          <a:xfrm>
            <a:off x="419725" y="53246"/>
            <a:ext cx="11264275" cy="53007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extLst/>
          </a:lstStyle>
          <a:p>
            <a:pPr lvl="0" algn="ctr">
              <a:lnSpc>
                <a:spcPct val="90000"/>
              </a:lnSpc>
              <a:spcBef>
                <a:spcPct val="0"/>
              </a:spcBef>
              <a:defRPr/>
            </a:pPr>
            <a:r>
              <a:rPr lang="sv-SE" sz="2800" dirty="0" smtClean="0">
                <a:latin typeface="Tw Cen MT" pitchFamily="34" charset="0"/>
              </a:rPr>
              <a:t>Uttar Pradesh- Reform Milestones under AMRUT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Tw Cen MT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11415215" y="6482486"/>
            <a:ext cx="776785" cy="365125"/>
          </a:xfrm>
        </p:spPr>
        <p:txBody>
          <a:bodyPr/>
          <a:lstStyle/>
          <a:p>
            <a:fld id="{A5E7E163-C99F-4FA7-A113-4AD007B048CB}" type="slidenum">
              <a:rPr lang="en-IN" smtClean="0"/>
              <a:pPr/>
              <a:t>2</a:t>
            </a:fld>
            <a:endParaRPr lang="en-IN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52301" y="625994"/>
          <a:ext cx="11687506" cy="67737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8373"/>
                <a:gridCol w="4603531"/>
                <a:gridCol w="1198180"/>
                <a:gridCol w="3930815"/>
                <a:gridCol w="1576607"/>
              </a:tblGrid>
              <a:tr h="360579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Tw Cen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w Cen MT" pitchFamily="34" charset="0"/>
                        </a:rPr>
                        <a:t>REFORMS</a:t>
                      </a:r>
                      <a:endParaRPr lang="en-US" dirty="0">
                        <a:latin typeface="Tw Cen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w Cen MT" pitchFamily="34" charset="0"/>
                        </a:rPr>
                        <a:t>TIMELINE</a:t>
                      </a:r>
                      <a:endParaRPr lang="en-US" dirty="0">
                        <a:latin typeface="Tw Cen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w Cen MT" pitchFamily="34" charset="0"/>
                        </a:rPr>
                        <a:t>CURRENT STATUS</a:t>
                      </a:r>
                      <a:endParaRPr lang="en-US" dirty="0">
                        <a:latin typeface="Tw Cen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ANNEXURE</a:t>
                      </a:r>
                      <a:endParaRPr lang="en-US" dirty="0"/>
                    </a:p>
                  </a:txBody>
                  <a:tcPr/>
                </a:tc>
              </a:tr>
              <a:tr h="390627">
                <a:tc gridSpan="5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latin typeface="Tw Cen MT" pitchFamily="34" charset="0"/>
                        </a:rPr>
                        <a:t>1 - E Governance</a:t>
                      </a:r>
                      <a:endParaRPr lang="en-US" sz="2000" b="1" dirty="0">
                        <a:latin typeface="Tw Cen MT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>
                        <a:latin typeface="Tw Cen MT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>
                        <a:latin typeface="Tw Cen MT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>
                        <a:latin typeface="Tw Cen MT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8365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Tw Cen MT" pitchFamily="34" charset="0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64770" marR="64770" marT="9525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Tw Cen MT" pitchFamily="34" charset="0"/>
                          <a:ea typeface="+mn-ea"/>
                          <a:cs typeface="+mn-cs"/>
                        </a:rPr>
                        <a:t>Creation of Website</a:t>
                      </a:r>
                    </a:p>
                  </a:txBody>
                  <a:tcPr marL="64770" marR="64770" marT="952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Tw Cen MT" pitchFamily="34" charset="0"/>
                          <a:ea typeface="+mn-ea"/>
                          <a:cs typeface="+mn-cs"/>
                        </a:rPr>
                        <a:t>Sept 2016</a:t>
                      </a:r>
                    </a:p>
                  </a:txBody>
                  <a:tcPr marL="64770" marR="64770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Completed</a:t>
                      </a:r>
                      <a:r>
                        <a:rPr lang="en-US" b="0" dirty="0" smtClean="0"/>
                        <a:t> </a:t>
                      </a:r>
                    </a:p>
                    <a:p>
                      <a:pPr algn="ctr"/>
                      <a:r>
                        <a:rPr lang="en-IN" sz="1800" b="1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http://www.nppjaunpuronline.org</a:t>
                      </a:r>
                      <a:endParaRPr lang="en-US" b="1" dirty="0"/>
                    </a:p>
                  </a:txBody>
                  <a:tcPr marL="64770" marR="64770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hlinkClick r:id="rId2" action="ppaction://hlinkfile"/>
                        </a:rPr>
                        <a:t>ANNEX 1.1</a:t>
                      </a:r>
                      <a:endParaRPr lang="en-US" dirty="0"/>
                    </a:p>
                  </a:txBody>
                  <a:tcPr marL="64770" marR="64770" marT="9525" marB="0" anchor="ctr"/>
                </a:tc>
              </a:tr>
              <a:tr h="40270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Tw Cen MT" pitchFamily="34" charset="0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64770" marR="64770" marT="9525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Tw Cen MT" pitchFamily="34" charset="0"/>
                          <a:ea typeface="+mn-ea"/>
                          <a:cs typeface="+mn-cs"/>
                        </a:rPr>
                        <a:t>Publication of e-newsletter, Digital India Support</a:t>
                      </a:r>
                    </a:p>
                  </a:txBody>
                  <a:tcPr marL="64770" marR="64770" marT="952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Tw Cen MT" pitchFamily="34" charset="0"/>
                          <a:ea typeface="+mn-ea"/>
                          <a:cs typeface="+mn-cs"/>
                        </a:rPr>
                        <a:t>Sept 2016</a:t>
                      </a:r>
                    </a:p>
                  </a:txBody>
                  <a:tcPr marL="64770" marR="64770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ongoing</a:t>
                      </a:r>
                    </a:p>
                  </a:txBody>
                  <a:tcPr marL="64770" marR="64770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hlinkClick r:id="rId3" action="ppaction://hlinkfile"/>
                        </a:rPr>
                        <a:t>ANNEX 1.2</a:t>
                      </a:r>
                      <a:endParaRPr lang="en-US" dirty="0"/>
                    </a:p>
                  </a:txBody>
                  <a:tcPr marL="64770" marR="64770" marT="9525" marB="0" anchor="ctr"/>
                </a:tc>
              </a:tr>
              <a:tr h="84461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Tw Cen MT" pitchFamily="34" charset="0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64770" marR="64770" marT="9525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Tw Cen MT" pitchFamily="34" charset="0"/>
                          <a:ea typeface="+mn-ea"/>
                          <a:cs typeface="+mn-cs"/>
                        </a:rPr>
                        <a:t>Support Digital India (ducting to be done on PPP mode or by the ULB itself.)</a:t>
                      </a:r>
                    </a:p>
                  </a:txBody>
                  <a:tcPr marL="64770" marR="64770" marT="952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Tw Cen MT" pitchFamily="34" charset="0"/>
                          <a:ea typeface="+mn-ea"/>
                          <a:cs typeface="+mn-cs"/>
                        </a:rPr>
                        <a:t>Sept 2016</a:t>
                      </a:r>
                    </a:p>
                  </a:txBody>
                  <a:tcPr marL="64770" marR="64770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800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ongoing</a:t>
                      </a:r>
                      <a:endParaRPr lang="en-US" sz="1800" b="1" i="0" dirty="0" smtClean="0"/>
                    </a:p>
                  </a:txBody>
                  <a:tcPr marL="64770" marR="64770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ANNEX 1.3</a:t>
                      </a:r>
                      <a:endParaRPr lang="en-US" dirty="0"/>
                    </a:p>
                  </a:txBody>
                  <a:tcPr marL="64770" marR="64770" marT="9525" marB="0" anchor="ctr"/>
                </a:tc>
              </a:tr>
              <a:tr h="3759200"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Tw Cen MT" pitchFamily="34" charset="0"/>
                          <a:ea typeface="+mn-ea"/>
                          <a:cs typeface="+mn-cs"/>
                        </a:rPr>
                        <a:t>4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Tw Cen MT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Tw Cen MT" pitchFamily="34" charset="0"/>
                        </a:rPr>
                        <a:t>Coverage with E-MAAS (from the date of hosting the software)</a:t>
                      </a:r>
                    </a:p>
                    <a:p>
                      <a:pPr marL="284163" marR="0" indent="-2206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dirty="0" smtClean="0">
                          <a:latin typeface="Tw Cen MT" pitchFamily="34" charset="0"/>
                        </a:rPr>
                        <a:t>Registration of Birth, Death and Marriage,</a:t>
                      </a:r>
                    </a:p>
                    <a:p>
                      <a:pPr marL="284163" marR="0" indent="-2206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dirty="0" smtClean="0">
                          <a:latin typeface="Tw Cen MT" pitchFamily="34" charset="0"/>
                        </a:rPr>
                        <a:t>Water &amp; Sewerage Charges,</a:t>
                      </a:r>
                    </a:p>
                    <a:p>
                      <a:pPr marL="284163" marR="0" indent="-2206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dirty="0" smtClean="0">
                          <a:latin typeface="Tw Cen MT" pitchFamily="34" charset="0"/>
                        </a:rPr>
                        <a:t>Grievance </a:t>
                      </a:r>
                      <a:r>
                        <a:rPr lang="en-US" dirty="0" err="1" smtClean="0">
                          <a:latin typeface="Tw Cen MT" pitchFamily="34" charset="0"/>
                        </a:rPr>
                        <a:t>Redressal</a:t>
                      </a:r>
                      <a:r>
                        <a:rPr lang="en-US" dirty="0" smtClean="0">
                          <a:latin typeface="Tw Cen MT" pitchFamily="34" charset="0"/>
                        </a:rPr>
                        <a:t>,</a:t>
                      </a:r>
                    </a:p>
                    <a:p>
                      <a:pPr marL="284163" marR="0" indent="-2206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dirty="0" smtClean="0">
                          <a:latin typeface="Tw Cen MT" pitchFamily="34" charset="0"/>
                        </a:rPr>
                        <a:t>Property Tax, </a:t>
                      </a:r>
                    </a:p>
                    <a:p>
                      <a:pPr marL="284163" marR="0" indent="-2206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dirty="0" smtClean="0">
                          <a:latin typeface="Tw Cen MT" pitchFamily="34" charset="0"/>
                        </a:rPr>
                        <a:t>Advertisement tax, </a:t>
                      </a:r>
                    </a:p>
                    <a:p>
                      <a:pPr marL="284163" marR="0" indent="-2206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dirty="0" smtClean="0">
                          <a:latin typeface="Tw Cen MT" pitchFamily="34" charset="0"/>
                        </a:rPr>
                        <a:t>Issuance of Licenses, </a:t>
                      </a:r>
                    </a:p>
                    <a:p>
                      <a:pPr marL="284163" marR="0" indent="-2206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dirty="0" smtClean="0">
                          <a:latin typeface="Tw Cen MT" pitchFamily="34" charset="0"/>
                        </a:rPr>
                        <a:t>Building Permissions, </a:t>
                      </a:r>
                    </a:p>
                    <a:p>
                      <a:pPr marL="284163" marR="0" indent="-2206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dirty="0" smtClean="0">
                          <a:latin typeface="Tw Cen MT" pitchFamily="34" charset="0"/>
                        </a:rPr>
                        <a:t>Mutations,</a:t>
                      </a:r>
                    </a:p>
                    <a:p>
                      <a:pPr marL="284163" marR="0" indent="-2206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dirty="0" smtClean="0">
                          <a:latin typeface="Tw Cen MT" pitchFamily="34" charset="0"/>
                        </a:rPr>
                        <a:t>Payroll,</a:t>
                      </a:r>
                    </a:p>
                    <a:p>
                      <a:pPr marL="284163" marR="0" indent="-2206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dirty="0" smtClean="0">
                          <a:latin typeface="Tw Cen MT" pitchFamily="34" charset="0"/>
                        </a:rPr>
                        <a:t>Pension and e- procurement</a:t>
                      </a:r>
                      <a:endParaRPr lang="en-US" dirty="0">
                        <a:latin typeface="Tw Cen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Tw Cen MT" pitchFamily="34" charset="0"/>
                        </a:rPr>
                        <a:t>March 2017</a:t>
                      </a:r>
                      <a:endParaRPr lang="en-US" dirty="0">
                        <a:latin typeface="Tw Cen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800" b="1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Only registration of death and birth in executed online on web site csrorgi.gov.in.  BIRTH </a:t>
                      </a:r>
                      <a:r>
                        <a:rPr lang="en-IN" sz="1800" b="1" i="1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and DEATH registration start on </a:t>
                      </a:r>
                      <a:r>
                        <a:rPr lang="en-IN" sz="1800" b="1" i="1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enagar</a:t>
                      </a:r>
                      <a:r>
                        <a:rPr lang="en-IN" sz="1800" b="1" i="1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IN" sz="1800" b="1" i="1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sewa</a:t>
                      </a:r>
                      <a:r>
                        <a:rPr lang="en-IN" sz="1800" b="1" i="1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soon 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en-IN" sz="1800" b="1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And grievance </a:t>
                      </a:r>
                      <a:r>
                        <a:rPr lang="en-IN" sz="1800" b="1" i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redressel</a:t>
                      </a:r>
                      <a:r>
                        <a:rPr lang="en-IN" sz="1800" b="1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is executed </a:t>
                      </a:r>
                      <a:r>
                        <a:rPr lang="en-IN" sz="1800" b="1" i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nagar</a:t>
                      </a:r>
                      <a:r>
                        <a:rPr lang="en-IN" sz="1800" b="1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IN" sz="1800" b="1" i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palika</a:t>
                      </a:r>
                      <a:r>
                        <a:rPr lang="en-IN" sz="1800" b="1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website </a:t>
                      </a:r>
                      <a:r>
                        <a:rPr lang="en-IN" sz="1800" b="1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www.nppjaunpuronline.org</a:t>
                      </a:r>
                      <a:r>
                        <a:rPr lang="en-IN" sz="1800" b="1" u="sng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N" sz="1800" b="1" u="non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Already </a:t>
                      </a:r>
                      <a:r>
                        <a:rPr lang="en-IN" sz="1800" b="1" i="0" u="non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it</a:t>
                      </a:r>
                      <a:r>
                        <a:rPr lang="en-IN" sz="1800" b="1" i="0" u="non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will</a:t>
                      </a:r>
                      <a:r>
                        <a:rPr lang="en-IN" sz="1800" b="1" i="1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covert on </a:t>
                      </a:r>
                      <a:r>
                        <a:rPr lang="en-IN" sz="1800" b="1" i="1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enagar</a:t>
                      </a:r>
                      <a:r>
                        <a:rPr lang="en-IN" sz="1800" b="1" i="1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IN" sz="1800" b="1" i="1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sewa</a:t>
                      </a:r>
                      <a:r>
                        <a:rPr lang="en-IN" sz="1800" b="1" i="1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website and required data send to </a:t>
                      </a:r>
                      <a:r>
                        <a:rPr lang="en-IN" sz="1800" b="1" i="1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nic</a:t>
                      </a:r>
                      <a:r>
                        <a:rPr lang="en-IN" sz="1800" b="1" i="1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 </a:t>
                      </a:r>
                    </a:p>
                    <a:p>
                      <a:r>
                        <a:rPr lang="en-IN" sz="1800" b="1" i="1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Online payment of tax  is  going on Data of 20 wards out of 31 wards </a:t>
                      </a:r>
                      <a:r>
                        <a:rPr lang="en-IN" sz="1800" b="1" i="1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nic</a:t>
                      </a:r>
                      <a:r>
                        <a:rPr lang="en-IN" sz="1800" b="1" i="1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website. And running for gateway system for payment. But  already sending data of 31 wards detail  to </a:t>
                      </a:r>
                      <a:r>
                        <a:rPr lang="en-IN" sz="1800" b="1" i="1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nic</a:t>
                      </a:r>
                      <a:r>
                        <a:rPr lang="en-IN" sz="1800" b="1" i="1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website.</a:t>
                      </a:r>
                      <a:endParaRPr lang="en-US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5" action="ppaction://hlinkfile"/>
                        </a:rPr>
                        <a:t>ANNEX 1.4.1</a:t>
                      </a:r>
                      <a:endParaRPr lang="en-US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ANNEX 1.4.2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ANNEX 1.4.3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ANNEX 1.4.4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hlinkClick r:id="rId6" action="ppaction://hlinkfile"/>
                        </a:rPr>
                        <a:t>ANNEX 1.4.5</a:t>
                      </a:r>
                      <a:endParaRPr lang="en-US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ANNEX 1.4.6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ANNEX 1.4.7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ANNEX 1.4.8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ANNEX 1.4.9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ANNEX 1.4.10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ANNEX 1.4.11</a:t>
                      </a:r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1"/>
          <p:cNvSpPr txBox="1">
            <a:spLocks/>
          </p:cNvSpPr>
          <p:nvPr/>
        </p:nvSpPr>
        <p:spPr>
          <a:xfrm>
            <a:off x="419725" y="53246"/>
            <a:ext cx="11264275" cy="53007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extLst/>
          </a:lstStyle>
          <a:p>
            <a:pPr lvl="0" algn="ctr">
              <a:lnSpc>
                <a:spcPct val="90000"/>
              </a:lnSpc>
              <a:spcBef>
                <a:spcPct val="0"/>
              </a:spcBef>
              <a:defRPr/>
            </a:pPr>
            <a:r>
              <a:rPr lang="sv-SE" sz="2800" dirty="0" smtClean="0">
                <a:latin typeface="Tw Cen MT" pitchFamily="34" charset="0"/>
              </a:rPr>
              <a:t>Uttar Pradesh- Reform Milestones under AMRUT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Tw Cen MT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11415215" y="6482486"/>
            <a:ext cx="776785" cy="365125"/>
          </a:xfrm>
        </p:spPr>
        <p:txBody>
          <a:bodyPr/>
          <a:lstStyle/>
          <a:p>
            <a:fld id="{A5E7E163-C99F-4FA7-A113-4AD007B048CB}" type="slidenum">
              <a:rPr lang="en-IN" smtClean="0"/>
              <a:pPr/>
              <a:t>3</a:t>
            </a:fld>
            <a:endParaRPr lang="en-IN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52301" y="625994"/>
          <a:ext cx="11687505" cy="63033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7183"/>
                <a:gridCol w="3481945"/>
                <a:gridCol w="1364342"/>
                <a:gridCol w="4934858"/>
                <a:gridCol w="1649177"/>
              </a:tblGrid>
              <a:tr h="360579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Tw Cen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w Cen MT" pitchFamily="34" charset="0"/>
                        </a:rPr>
                        <a:t>REFORMS</a:t>
                      </a:r>
                      <a:endParaRPr lang="en-US" dirty="0">
                        <a:latin typeface="Tw Cen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w Cen MT" pitchFamily="34" charset="0"/>
                        </a:rPr>
                        <a:t>TIMELINE</a:t>
                      </a:r>
                      <a:endParaRPr lang="en-US" dirty="0">
                        <a:latin typeface="Tw Cen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w Cen MT" pitchFamily="34" charset="0"/>
                        </a:rPr>
                        <a:t>CURRENT STATUS</a:t>
                      </a:r>
                      <a:endParaRPr lang="en-US" dirty="0">
                        <a:latin typeface="Tw Cen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w Cen MT" pitchFamily="34" charset="0"/>
                        </a:rPr>
                        <a:t>ANNEXURE</a:t>
                      </a:r>
                      <a:endParaRPr lang="en-US" dirty="0">
                        <a:latin typeface="Tw Cen MT" pitchFamily="34" charset="0"/>
                      </a:endParaRPr>
                    </a:p>
                  </a:txBody>
                  <a:tcPr/>
                </a:tc>
              </a:tr>
              <a:tr h="390627">
                <a:tc gridSpan="4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latin typeface="Tw Cen MT" pitchFamily="34" charset="0"/>
                        </a:rPr>
                        <a:t>1 - E Governance (contd..)</a:t>
                      </a:r>
                      <a:endParaRPr lang="en-US" sz="2000" b="1" dirty="0">
                        <a:latin typeface="Tw Cen MT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>
                        <a:latin typeface="Tw Cen MT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dirty="0">
                        <a:latin typeface="Tw Cen MT" pitchFamily="34" charset="0"/>
                      </a:endParaRPr>
                    </a:p>
                  </a:txBody>
                  <a:tcPr/>
                </a:tc>
              </a:tr>
              <a:tr h="55655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Tw Cen MT" pitchFamily="34" charset="0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64770" marR="64770" marT="9525" marB="0" anchor="ctr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Tw Cen MT" pitchFamily="34" charset="0"/>
                          <a:ea typeface="+mn-ea"/>
                          <a:cs typeface="+mn-cs"/>
                        </a:rPr>
                        <a:t>Personnel Staff Management</a:t>
                      </a:r>
                    </a:p>
                  </a:txBody>
                  <a:tcPr marL="64770" marR="64770" marT="9525" marB="0" anchor="ctr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Tw Cen MT" pitchFamily="34" charset="0"/>
                          <a:ea typeface="+mn-ea"/>
                          <a:cs typeface="+mn-cs"/>
                        </a:rPr>
                        <a:t>Mar 2018</a:t>
                      </a:r>
                    </a:p>
                  </a:txBody>
                  <a:tcPr marL="64770" marR="64770" marT="9525" marB="0" anchor="ctr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>
                          <a:latin typeface="Times New Roman" pitchFamily="18" charset="0"/>
                          <a:cs typeface="Times New Roman" pitchFamily="18" charset="0"/>
                        </a:rPr>
                        <a:t>Ongoing </a:t>
                      </a:r>
                    </a:p>
                    <a:p>
                      <a:pPr algn="ctr"/>
                      <a:endParaRPr lang="en-US" dirty="0"/>
                    </a:p>
                  </a:txBody>
                  <a:tcPr marL="64770" marR="64770" marT="9525" marB="0" anchor="ctr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ANNEX 1.5</a:t>
                      </a:r>
                    </a:p>
                  </a:txBody>
                  <a:tcPr marL="64770" marR="64770" marT="9525" marB="0" anchor="ctr">
                    <a:solidFill>
                      <a:srgbClr val="CCFFCC"/>
                    </a:solidFill>
                  </a:tcPr>
                </a:tc>
              </a:tr>
              <a:tr h="46298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Tw Cen MT" pitchFamily="34" charset="0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64770" marR="64770" marT="9525" marB="0" anchor="ctr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Tw Cen MT" pitchFamily="34" charset="0"/>
                          <a:ea typeface="+mn-ea"/>
                          <a:cs typeface="+mn-cs"/>
                        </a:rPr>
                        <a:t>Project Management</a:t>
                      </a:r>
                    </a:p>
                  </a:txBody>
                  <a:tcPr marL="64770" marR="64770" marT="9525" marB="0" anchor="ctr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Tw Cen MT" pitchFamily="34" charset="0"/>
                          <a:ea typeface="+mn-ea"/>
                          <a:cs typeface="+mn-cs"/>
                        </a:rPr>
                        <a:t>Mar 2018</a:t>
                      </a:r>
                    </a:p>
                  </a:txBody>
                  <a:tcPr marL="64770" marR="64770" marT="9525" marB="0" anchor="ctr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>
                          <a:latin typeface="Times New Roman" pitchFamily="18" charset="0"/>
                          <a:cs typeface="Times New Roman" pitchFamily="18" charset="0"/>
                        </a:rPr>
                        <a:t>Ongoing </a:t>
                      </a:r>
                    </a:p>
                    <a:p>
                      <a:pPr algn="ctr"/>
                      <a:endParaRPr lang="en-US" dirty="0"/>
                    </a:p>
                  </a:txBody>
                  <a:tcPr marL="64770" marR="64770" marT="9525" marB="0" anchor="ctr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ANNEX 1.6</a:t>
                      </a:r>
                    </a:p>
                  </a:txBody>
                  <a:tcPr marL="64770" marR="64770" marT="9525" marB="0" anchor="ctr">
                    <a:solidFill>
                      <a:srgbClr val="CCFFCC"/>
                    </a:solidFill>
                  </a:tcPr>
                </a:tc>
              </a:tr>
              <a:tr h="451413">
                <a:tc gridSpan="5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latin typeface="Tw Cen MT" pitchFamily="34" charset="0"/>
                        </a:rPr>
                        <a:t>2 - Constitution and Professionalization of municipal cadre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>
                        <a:latin typeface="Tw Cen MT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dirty="0" smtClean="0">
                        <a:latin typeface="Tw Cen MT" pitchFamily="34" charset="0"/>
                      </a:endParaRPr>
                    </a:p>
                  </a:txBody>
                  <a:tcPr/>
                </a:tc>
              </a:tr>
              <a:tr h="729205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w Cen MT" pitchFamily="34" charset="0"/>
                        </a:rPr>
                        <a:t>1</a:t>
                      </a:r>
                      <a:endParaRPr lang="en-US" dirty="0">
                        <a:latin typeface="Tw Cen MT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Tw Cen MT" pitchFamily="34" charset="0"/>
                          <a:ea typeface="+mn-ea"/>
                          <a:cs typeface="+mn-cs"/>
                        </a:rPr>
                        <a:t>Policy for engagement of interns in ULBs and implementation</a:t>
                      </a:r>
                    </a:p>
                  </a:txBody>
                  <a:tcPr marL="64770" marR="64770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w Cen MT" pitchFamily="34" charset="0"/>
                        </a:rPr>
                        <a:t>Sept 2016</a:t>
                      </a:r>
                      <a:endParaRPr lang="en-US" dirty="0">
                        <a:latin typeface="Tw Cen MT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ANNEX 2.1</a:t>
                      </a:r>
                    </a:p>
                  </a:txBody>
                  <a:tcPr marL="64770" marR="64770" marT="9525" marB="0" anchor="ctr"/>
                </a:tc>
              </a:tr>
              <a:tr h="54401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w Cen MT" pitchFamily="34" charset="0"/>
                        </a:rPr>
                        <a:t>2</a:t>
                      </a:r>
                      <a:endParaRPr lang="en-US" dirty="0">
                        <a:latin typeface="Tw Cen MT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Tw Cen MT" pitchFamily="34" charset="0"/>
                          <a:ea typeface="+mn-ea"/>
                          <a:cs typeface="+mn-cs"/>
                        </a:rPr>
                        <a:t>Establishment of municipal cadre</a:t>
                      </a:r>
                    </a:p>
                  </a:txBody>
                  <a:tcPr marL="64770" marR="64770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w Cen MT" pitchFamily="34" charset="0"/>
                        </a:rPr>
                        <a:t>March 2017</a:t>
                      </a:r>
                      <a:endParaRPr lang="en-US" dirty="0">
                        <a:latin typeface="Tw Cen MT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ANNEX 2.2</a:t>
                      </a:r>
                    </a:p>
                  </a:txBody>
                  <a:tcPr marL="64770" marR="64770" marT="9525" marB="0" anchor="ctr"/>
                </a:tc>
              </a:tr>
              <a:tr h="50928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w Cen MT" pitchFamily="34" charset="0"/>
                        </a:rPr>
                        <a:t>3</a:t>
                      </a:r>
                      <a:endParaRPr lang="en-US" dirty="0">
                        <a:latin typeface="Tw Cen MT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Tw Cen MT" pitchFamily="34" charset="0"/>
                          <a:ea typeface="+mn-ea"/>
                          <a:cs typeface="+mn-cs"/>
                        </a:rPr>
                        <a:t>Cadre linked training</a:t>
                      </a:r>
                    </a:p>
                  </a:txBody>
                  <a:tcPr marL="64770" marR="64770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w Cen MT" pitchFamily="34" charset="0"/>
                        </a:rPr>
                        <a:t>March 2017</a:t>
                      </a:r>
                      <a:endParaRPr lang="en-US" dirty="0">
                        <a:latin typeface="Tw Cen MT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>
                          <a:latin typeface="Times New Roman" pitchFamily="18" charset="0"/>
                          <a:cs typeface="Times New Roman" pitchFamily="18" charset="0"/>
                        </a:rPr>
                        <a:t>Ongoing </a:t>
                      </a:r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2" action="ppaction://hlinkfile"/>
                        </a:rPr>
                        <a:t>ANNEX 2.3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2060294">
                <a:tc>
                  <a:txBody>
                    <a:bodyPr/>
                    <a:lstStyle/>
                    <a:p>
                      <a:r>
                        <a:rPr lang="en-IN" dirty="0" smtClean="0">
                          <a:latin typeface="Tw Cen MT" pitchFamily="34" charset="0"/>
                        </a:rPr>
                        <a:t>4</a:t>
                      </a:r>
                      <a:endParaRPr lang="en-US" dirty="0">
                        <a:latin typeface="Tw Cen MT" pitchFamily="34" charset="0"/>
                      </a:endParaRPr>
                    </a:p>
                  </a:txBody>
                  <a:tcPr anchor="ctr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Tw Cen MT" pitchFamily="34" charset="0"/>
                          <a:ea typeface="+mn-ea"/>
                          <a:cs typeface="+mn-cs"/>
                        </a:rPr>
                        <a:t>The State will prepare a Policy for Right-sizing the number of municipal functionaries depending on, say, population of the ULB, generation of internal resources and expenditure on salaries.</a:t>
                      </a:r>
                    </a:p>
                  </a:txBody>
                  <a:tcPr marL="64770" marR="64770" marT="9525" marB="0" anchor="ctr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kern="1200" dirty="0" smtClean="0">
                          <a:solidFill>
                            <a:schemeClr val="dk1"/>
                          </a:solidFill>
                          <a:latin typeface="Tw Cen MT" pitchFamily="34" charset="0"/>
                          <a:ea typeface="+mn-ea"/>
                          <a:cs typeface="+mn-cs"/>
                        </a:rPr>
                        <a:t>March 2018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latin typeface="Tw Cen MT" pitchFamily="34" charset="0"/>
                        <a:ea typeface="+mn-ea"/>
                        <a:cs typeface="+mn-cs"/>
                      </a:endParaRPr>
                    </a:p>
                  </a:txBody>
                  <a:tcPr marL="64770" marR="64770" marT="9525" marB="0" anchor="ctr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Tw Cen MT" pitchFamily="34" charset="0"/>
                          <a:ea typeface="+mn-ea"/>
                          <a:cs typeface="+mn-cs"/>
                        </a:rPr>
                        <a:t>STATE   INITIATIVE</a:t>
                      </a:r>
                      <a:endParaRPr lang="en-US" sz="1800" b="0" kern="1200" baseline="0" dirty="0" smtClean="0">
                        <a:solidFill>
                          <a:schemeClr val="dk1"/>
                        </a:solidFill>
                        <a:latin typeface="Tw Cen MT" pitchFamily="34" charset="0"/>
                        <a:ea typeface="+mn-ea"/>
                        <a:cs typeface="+mn-cs"/>
                      </a:endParaRPr>
                    </a:p>
                  </a:txBody>
                  <a:tcPr marL="64770" marR="64770" marT="9525" marB="0" anchor="ctr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ANNEX 2.4</a:t>
                      </a:r>
                      <a:endParaRPr lang="en-US" dirty="0"/>
                    </a:p>
                  </a:txBody>
                  <a:tcPr marL="64770" marR="64770" marT="9525" marB="0" anchor="ctr">
                    <a:solidFill>
                      <a:srgbClr val="CCFFCC"/>
                    </a:solidFill>
                  </a:tcPr>
                </a:tc>
              </a:tr>
            </a:tbl>
          </a:graphicData>
        </a:graphic>
      </p:graphicFrame>
      <p:sp>
        <p:nvSpPr>
          <p:cNvPr id="5" name="Rectangle 1"/>
          <p:cNvSpPr txBox="1">
            <a:spLocks/>
          </p:cNvSpPr>
          <p:nvPr/>
        </p:nvSpPr>
        <p:spPr>
          <a:xfrm>
            <a:off x="419725" y="53246"/>
            <a:ext cx="11264275" cy="53007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extLst/>
          </a:lstStyle>
          <a:p>
            <a:pPr lvl="0" algn="ctr">
              <a:lnSpc>
                <a:spcPct val="90000"/>
              </a:lnSpc>
              <a:spcBef>
                <a:spcPct val="0"/>
              </a:spcBef>
              <a:defRPr/>
            </a:pPr>
            <a:r>
              <a:rPr lang="sv-SE" sz="2800" dirty="0" smtClean="0">
                <a:latin typeface="Tw Cen MT" pitchFamily="34" charset="0"/>
              </a:rPr>
              <a:t>Uttar Pradesh- Reform Milestones under AMRUT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Tw Cen MT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11415215" y="6482486"/>
            <a:ext cx="776785" cy="365125"/>
          </a:xfrm>
        </p:spPr>
        <p:txBody>
          <a:bodyPr/>
          <a:lstStyle/>
          <a:p>
            <a:fld id="{A5E7E163-C99F-4FA7-A113-4AD007B048CB}" type="slidenum">
              <a:rPr lang="en-IN" smtClean="0"/>
              <a:pPr/>
              <a:t>4</a:t>
            </a:fld>
            <a:endParaRPr lang="en-IN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52301" y="625994"/>
          <a:ext cx="11687505" cy="76128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7183"/>
                <a:gridCol w="3481945"/>
                <a:gridCol w="1364342"/>
                <a:gridCol w="4934858"/>
                <a:gridCol w="1649177"/>
              </a:tblGrid>
              <a:tr h="360579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Tw Cen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w Cen MT" pitchFamily="34" charset="0"/>
                        </a:rPr>
                        <a:t>REFORMS</a:t>
                      </a:r>
                      <a:endParaRPr lang="en-US" dirty="0">
                        <a:latin typeface="Tw Cen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w Cen MT" pitchFamily="34" charset="0"/>
                        </a:rPr>
                        <a:t>TIMELINE</a:t>
                      </a:r>
                      <a:endParaRPr lang="en-US" dirty="0">
                        <a:latin typeface="Tw Cen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w Cen MT" pitchFamily="34" charset="0"/>
                        </a:rPr>
                        <a:t>CURRENT STATUS</a:t>
                      </a:r>
                      <a:endParaRPr lang="en-US" dirty="0">
                        <a:latin typeface="Tw Cen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w Cen MT" pitchFamily="34" charset="0"/>
                        </a:rPr>
                        <a:t>ANNEXURE</a:t>
                      </a:r>
                      <a:endParaRPr lang="en-US" dirty="0">
                        <a:latin typeface="Tw Cen MT" pitchFamily="34" charset="0"/>
                      </a:endParaRPr>
                    </a:p>
                  </a:txBody>
                  <a:tcPr/>
                </a:tc>
              </a:tr>
              <a:tr h="466656">
                <a:tc gridSpan="5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latin typeface="Tw Cen MT" pitchFamily="34" charset="0"/>
                          <a:ea typeface="+mn-ea"/>
                          <a:cs typeface="+mn-cs"/>
                        </a:rPr>
                        <a:t>3 - Augmenting Double Entry Accounting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64770" marR="64770" marT="9525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kern="1200" dirty="0" smtClean="0">
                        <a:solidFill>
                          <a:schemeClr val="dk1"/>
                        </a:solidFill>
                        <a:latin typeface="Tw Cen MT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1574157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w Cen MT" pitchFamily="34" charset="0"/>
                        </a:rPr>
                        <a:t>1</a:t>
                      </a:r>
                      <a:endParaRPr lang="en-US" dirty="0">
                        <a:latin typeface="Tw Cen MT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Tw Cen MT" pitchFamily="34" charset="0"/>
                          <a:ea typeface="+mn-ea"/>
                          <a:cs typeface="+mn-cs"/>
                        </a:rPr>
                        <a:t>Complete migration to double entry accounting system and obtaining an audit certificate to the effect from FY 2012-13 onwards.</a:t>
                      </a:r>
                    </a:p>
                  </a:txBody>
                  <a:tcPr marL="64770" marR="64770" marT="952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Tw Cen MT" pitchFamily="34" charset="0"/>
                          <a:ea typeface="+mn-ea"/>
                          <a:cs typeface="+mn-cs"/>
                        </a:rPr>
                        <a:t>Sept 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Tw Cen MT" pitchFamily="34" charset="0"/>
                          <a:ea typeface="+mn-ea"/>
                          <a:cs typeface="+mn-cs"/>
                        </a:rPr>
                        <a:t>2016</a:t>
                      </a:r>
                    </a:p>
                  </a:txBody>
                  <a:tcPr marL="64770" marR="64770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>
                          <a:latin typeface="Times New Roman" pitchFamily="18" charset="0"/>
                          <a:cs typeface="Times New Roman" pitchFamily="18" charset="0"/>
                        </a:rPr>
                        <a:t>From</a:t>
                      </a:r>
                      <a:r>
                        <a:rPr lang="en-US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year 2012 to  year 2016 Completed</a:t>
                      </a:r>
                      <a:endParaRPr lang="en-US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en-US" dirty="0"/>
                    </a:p>
                  </a:txBody>
                  <a:tcPr marL="64770" marR="64770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hlinkClick r:id="rId2" action="ppaction://hlinkfile"/>
                        </a:rPr>
                        <a:t>ANNEX 3.1</a:t>
                      </a:r>
                      <a:endParaRPr lang="en-US" dirty="0" smtClean="0"/>
                    </a:p>
                  </a:txBody>
                  <a:tcPr marL="64770" marR="64770" marT="9525" marB="0" anchor="ctr"/>
                </a:tc>
              </a:tr>
              <a:tr h="868101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w Cen MT" pitchFamily="34" charset="0"/>
                        </a:rPr>
                        <a:t>2</a:t>
                      </a:r>
                      <a:endParaRPr lang="en-US" dirty="0">
                        <a:latin typeface="Tw Cen MT" pitchFamily="34" charset="0"/>
                      </a:endParaRPr>
                    </a:p>
                  </a:txBody>
                  <a:tcPr anchor="ctr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Tw Cen MT" pitchFamily="34" charset="0"/>
                          <a:ea typeface="+mn-ea"/>
                          <a:cs typeface="+mn-cs"/>
                        </a:rPr>
                        <a:t>Publication of annual financial statement on website</a:t>
                      </a:r>
                    </a:p>
                  </a:txBody>
                  <a:tcPr marL="64770" marR="64770" marT="9525" marB="0" anchor="ctr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Tw Cen MT" pitchFamily="34" charset="0"/>
                          <a:ea typeface="+mn-ea"/>
                          <a:cs typeface="+mn-cs"/>
                        </a:rPr>
                        <a:t>Sept 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Tw Cen MT" pitchFamily="34" charset="0"/>
                          <a:ea typeface="+mn-ea"/>
                          <a:cs typeface="+mn-cs"/>
                        </a:rPr>
                        <a:t>2016</a:t>
                      </a:r>
                    </a:p>
                  </a:txBody>
                  <a:tcPr marL="64770" marR="64770" marT="9525" marB="0" anchor="ctr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>
                          <a:latin typeface="Times New Roman" pitchFamily="18" charset="0"/>
                          <a:cs typeface="Times New Roman" pitchFamily="18" charset="0"/>
                        </a:rPr>
                        <a:t>Completed </a:t>
                      </a:r>
                    </a:p>
                  </a:txBody>
                  <a:tcPr marL="64770" marR="64770" marT="9525" marB="0" anchor="ctr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hlinkClick r:id="rId3" action="ppaction://hlinkfile"/>
                        </a:rPr>
                        <a:t>ANNEX 3.2</a:t>
                      </a:r>
                      <a:endParaRPr lang="en-US" dirty="0" smtClean="0"/>
                    </a:p>
                  </a:txBody>
                  <a:tcPr marL="64770" marR="64770" marT="9525" marB="0" anchor="ctr">
                    <a:solidFill>
                      <a:srgbClr val="CCFFCC"/>
                    </a:solidFill>
                  </a:tcPr>
                </a:tc>
              </a:tr>
              <a:tr h="671332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w Cen MT" pitchFamily="34" charset="0"/>
                        </a:rPr>
                        <a:t>3</a:t>
                      </a:r>
                      <a:endParaRPr lang="en-US" dirty="0">
                        <a:latin typeface="Tw Cen MT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Tw Cen MT" pitchFamily="34" charset="0"/>
                          <a:ea typeface="+mn-ea"/>
                          <a:cs typeface="+mn-cs"/>
                        </a:rPr>
                        <a:t>Appointment of internal auditor</a:t>
                      </a:r>
                    </a:p>
                  </a:txBody>
                  <a:tcPr marL="64770" marR="64770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w Cen MT" pitchFamily="34" charset="0"/>
                        </a:rPr>
                        <a:t>March 2017</a:t>
                      </a:r>
                      <a:endParaRPr lang="en-US" dirty="0">
                        <a:latin typeface="Tw Cen MT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>
                          <a:latin typeface="Times New Roman" pitchFamily="18" charset="0"/>
                          <a:cs typeface="Times New Roman" pitchFamily="18" charset="0"/>
                        </a:rPr>
                        <a:t>The</a:t>
                      </a:r>
                      <a:r>
                        <a:rPr lang="en-US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auditor is appointed by ULBs itself here is no appointment of internal auditor</a:t>
                      </a:r>
                      <a:endParaRPr lang="en-US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ANNEX 3.3</a:t>
                      </a:r>
                    </a:p>
                  </a:txBody>
                  <a:tcPr anchor="ctr"/>
                </a:tc>
              </a:tr>
              <a:tr h="625033">
                <a:tc gridSpan="5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latin typeface="Tw Cen MT" pitchFamily="34" charset="0"/>
                        </a:rPr>
                        <a:t>4 - Urban planning and City Development Plans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kern="1200" dirty="0" smtClean="0">
                        <a:solidFill>
                          <a:schemeClr val="dk1"/>
                        </a:solidFill>
                        <a:latin typeface="Tw Cen MT" pitchFamily="34" charset="0"/>
                        <a:ea typeface="+mn-ea"/>
                        <a:cs typeface="+mn-cs"/>
                      </a:endParaRPr>
                    </a:p>
                  </a:txBody>
                  <a:tcPr marL="64770" marR="64770" marT="9525" marB="0"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>
                        <a:latin typeface="Tw Cen MT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kern="1200" dirty="0">
                        <a:solidFill>
                          <a:schemeClr val="dk1"/>
                        </a:solidFill>
                        <a:latin typeface="Tw Cen MT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87078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w Cen MT" pitchFamily="34" charset="0"/>
                        </a:rPr>
                        <a:t>1</a:t>
                      </a:r>
                      <a:endParaRPr lang="en-US" dirty="0">
                        <a:latin typeface="Tw Cen MT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Tw Cen MT" pitchFamily="34" charset="0"/>
                          <a:ea typeface="+mn-ea"/>
                          <a:cs typeface="+mn-cs"/>
                        </a:rPr>
                        <a:t>Preparation of SLIP and SAAP</a:t>
                      </a:r>
                    </a:p>
                  </a:txBody>
                  <a:tcPr marL="64770" marR="64770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Tw Cen MT" pitchFamily="34" charset="0"/>
                        </a:rPr>
                        <a:t>Mar 2017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Slip for water supply completed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Slip for park completed</a:t>
                      </a:r>
                      <a:endParaRPr lang="en-US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hlinkClick r:id="rId4" action="ppaction://hlinkfile"/>
                        </a:rPr>
                        <a:t>ANNEX 4.1</a:t>
                      </a:r>
                      <a:endParaRPr lang="en-US" dirty="0" smtClean="0"/>
                    </a:p>
                  </a:txBody>
                  <a:tcPr anchor="ctr"/>
                </a:tc>
              </a:tr>
              <a:tr h="821803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w Cen MT" pitchFamily="34" charset="0"/>
                        </a:rPr>
                        <a:t>2</a:t>
                      </a:r>
                      <a:endParaRPr lang="en-US" dirty="0">
                        <a:latin typeface="Tw Cen MT" pitchFamily="34" charset="0"/>
                      </a:endParaRPr>
                    </a:p>
                  </a:txBody>
                  <a:tcPr anchor="ctr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Tw Cen MT" pitchFamily="34" charset="0"/>
                          <a:ea typeface="+mn-ea"/>
                          <a:cs typeface="+mn-cs"/>
                        </a:rPr>
                        <a:t>Develop at least one children park every year in the AMRUT cities</a:t>
                      </a:r>
                    </a:p>
                  </a:txBody>
                  <a:tcPr marL="64770" marR="64770" marT="9525" marB="0" anchor="ctr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Tw Cen MT" pitchFamily="34" charset="0"/>
                        </a:rPr>
                        <a:t>Mar 2017</a:t>
                      </a:r>
                    </a:p>
                    <a:p>
                      <a:pPr algn="ctr"/>
                      <a:r>
                        <a:rPr lang="en-US" dirty="0" smtClean="0">
                          <a:latin typeface="Tw Cen MT" pitchFamily="34" charset="0"/>
                        </a:rPr>
                        <a:t>(REPEAT)</a:t>
                      </a:r>
                    </a:p>
                  </a:txBody>
                  <a:tcPr anchor="ctr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Ongoing E-tender</a:t>
                      </a:r>
                      <a:r>
                        <a:rPr lang="en-US" sz="1800" b="1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for</a:t>
                      </a:r>
                      <a:endParaRPr lang="en-US" sz="1800" b="1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Bhagat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singh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park </a:t>
                      </a:r>
                      <a:r>
                        <a:rPr lang="en-US" sz="1800" b="1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is selected for SAAP Year-2015-16  &amp; </a:t>
                      </a:r>
                      <a:r>
                        <a:rPr lang="en-US" sz="1800" b="1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pandit</a:t>
                      </a:r>
                      <a:r>
                        <a:rPr lang="en-US" sz="1800" b="1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b="1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deendayal</a:t>
                      </a:r>
                      <a:r>
                        <a:rPr lang="en-US" sz="1800" b="1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b="1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upadhayay</a:t>
                      </a:r>
                      <a:r>
                        <a:rPr lang="en-US" sz="1800" b="1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park is selected for SAAP Year 2016-2017  from 19-03-2018 to 10-04-2018, and </a:t>
                      </a:r>
                      <a:r>
                        <a:rPr lang="en-US" sz="1800" b="1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jessij</a:t>
                      </a:r>
                      <a:r>
                        <a:rPr lang="en-US" sz="1800" b="1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park is selected for SAAP Year-2016-2017  ongoing </a:t>
                      </a:r>
                      <a:r>
                        <a:rPr lang="en-US" sz="1800" b="1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etender</a:t>
                      </a:r>
                      <a:r>
                        <a:rPr lang="en-US" sz="1800" b="1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from 27-02-2018 to 26-03-2018) </a:t>
                      </a:r>
                      <a:endParaRPr lang="en-US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hlinkClick r:id="rId5" action="ppaction://hlinkfile"/>
                        </a:rPr>
                        <a:t>ANNEX 4.2</a:t>
                      </a:r>
                      <a:endParaRPr lang="en-US" dirty="0" smtClean="0"/>
                    </a:p>
                  </a:txBody>
                  <a:tcPr anchor="ctr">
                    <a:solidFill>
                      <a:srgbClr val="CCFFCC"/>
                    </a:solidFill>
                  </a:tcPr>
                </a:tc>
              </a:tr>
            </a:tbl>
          </a:graphicData>
        </a:graphic>
      </p:graphicFrame>
      <p:sp>
        <p:nvSpPr>
          <p:cNvPr id="5" name="Rectangle 1"/>
          <p:cNvSpPr txBox="1">
            <a:spLocks/>
          </p:cNvSpPr>
          <p:nvPr/>
        </p:nvSpPr>
        <p:spPr>
          <a:xfrm>
            <a:off x="419725" y="53246"/>
            <a:ext cx="11264275" cy="53007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extLst/>
          </a:lstStyle>
          <a:p>
            <a:pPr lvl="0" algn="ctr">
              <a:lnSpc>
                <a:spcPct val="90000"/>
              </a:lnSpc>
              <a:spcBef>
                <a:spcPct val="0"/>
              </a:spcBef>
              <a:defRPr/>
            </a:pPr>
            <a:r>
              <a:rPr lang="sv-SE" sz="2800" dirty="0" smtClean="0">
                <a:latin typeface="Tw Cen MT" pitchFamily="34" charset="0"/>
              </a:rPr>
              <a:t>Uttar Pradesh- Reform Milestones under AMRUT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Tw Cen MT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11415215" y="6482486"/>
            <a:ext cx="776785" cy="365125"/>
          </a:xfrm>
        </p:spPr>
        <p:txBody>
          <a:bodyPr/>
          <a:lstStyle/>
          <a:p>
            <a:fld id="{A5E7E163-C99F-4FA7-A113-4AD007B048CB}" type="slidenum">
              <a:rPr lang="en-IN" smtClean="0"/>
              <a:pPr/>
              <a:t>5</a:t>
            </a:fld>
            <a:endParaRPr lang="en-IN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52301" y="625993"/>
          <a:ext cx="11687506" cy="60680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8373"/>
                <a:gridCol w="4603531"/>
                <a:gridCol w="1198180"/>
                <a:gridCol w="3959844"/>
                <a:gridCol w="1547578"/>
              </a:tblGrid>
              <a:tr h="419552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Tw Cen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w Cen MT" pitchFamily="34" charset="0"/>
                        </a:rPr>
                        <a:t>REFORMS</a:t>
                      </a:r>
                      <a:endParaRPr lang="en-US" dirty="0">
                        <a:latin typeface="Tw Cen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w Cen MT" pitchFamily="34" charset="0"/>
                        </a:rPr>
                        <a:t>TIMELINE</a:t>
                      </a:r>
                      <a:endParaRPr lang="en-US" dirty="0">
                        <a:latin typeface="Tw Cen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w Cen MT" pitchFamily="34" charset="0"/>
                        </a:rPr>
                        <a:t>CURRENT STATUS</a:t>
                      </a:r>
                      <a:endParaRPr lang="en-US" dirty="0">
                        <a:latin typeface="Tw Cen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ANNEXURE</a:t>
                      </a:r>
                      <a:endParaRPr lang="en-US" dirty="0"/>
                    </a:p>
                  </a:txBody>
                  <a:tcPr/>
                </a:tc>
              </a:tr>
              <a:tr h="421305">
                <a:tc gridSpan="5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latin typeface="Tw Cen MT" pitchFamily="34" charset="0"/>
                        </a:rPr>
                        <a:t>4 - Urban planning and City Development Plans (</a:t>
                      </a:r>
                      <a:r>
                        <a:rPr lang="en-US" sz="2000" b="1" dirty="0" err="1" smtClean="0">
                          <a:latin typeface="Tw Cen MT" pitchFamily="34" charset="0"/>
                        </a:rPr>
                        <a:t>Contd</a:t>
                      </a:r>
                      <a:r>
                        <a:rPr lang="en-US" sz="2000" b="1" dirty="0" smtClean="0">
                          <a:latin typeface="Tw Cen MT" pitchFamily="34" charset="0"/>
                        </a:rPr>
                        <a:t>…)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kern="1200" dirty="0" smtClean="0">
                        <a:solidFill>
                          <a:schemeClr val="dk1"/>
                        </a:solidFill>
                        <a:latin typeface="Tw Cen MT" pitchFamily="34" charset="0"/>
                        <a:ea typeface="+mn-ea"/>
                        <a:cs typeface="+mn-cs"/>
                      </a:endParaRPr>
                    </a:p>
                  </a:txBody>
                  <a:tcPr marL="64770" marR="64770" marT="9525" marB="0"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>
                        <a:latin typeface="Tw Cen MT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kern="1200" dirty="0">
                        <a:solidFill>
                          <a:schemeClr val="dk1"/>
                        </a:solidFill>
                        <a:latin typeface="Tw Cen MT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894385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w Cen MT" pitchFamily="34" charset="0"/>
                        </a:rPr>
                        <a:t>3</a:t>
                      </a:r>
                      <a:endParaRPr lang="en-US" dirty="0">
                        <a:latin typeface="Tw Cen MT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Tw Cen MT" pitchFamily="34" charset="0"/>
                          <a:ea typeface="+mn-ea"/>
                          <a:cs typeface="+mn-cs"/>
                        </a:rPr>
                        <a:t>Make action plans to progressively increase green cover in cities to 15% in 5 years.</a:t>
                      </a:r>
                    </a:p>
                  </a:txBody>
                  <a:tcPr marL="64770" marR="64770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Tw Cen MT" pitchFamily="34" charset="0"/>
                        </a:rPr>
                        <a:t>March 2016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Ongoing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ANNEX 4.3</a:t>
                      </a:r>
                    </a:p>
                  </a:txBody>
                  <a:tcPr anchor="ctr"/>
                </a:tc>
              </a:tr>
              <a:tr h="671332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w Cen MT" pitchFamily="34" charset="0"/>
                        </a:rPr>
                        <a:t>4</a:t>
                      </a:r>
                      <a:endParaRPr lang="en-US" dirty="0">
                        <a:latin typeface="Tw Cen MT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Tw Cen MT" pitchFamily="34" charset="0"/>
                          <a:ea typeface="+mn-ea"/>
                          <a:cs typeface="+mn-cs"/>
                        </a:rPr>
                        <a:t>Energy Efficiency Projects</a:t>
                      </a:r>
                    </a:p>
                  </a:txBody>
                  <a:tcPr marL="64770" marR="64770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Tw Cen MT" pitchFamily="34" charset="0"/>
                        </a:rPr>
                        <a:t>June 2017 </a:t>
                      </a:r>
                      <a:endParaRPr lang="en-US" dirty="0">
                        <a:latin typeface="Tw Cen MT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Ongoing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ANNEX 4.4</a:t>
                      </a:r>
                    </a:p>
                  </a:txBody>
                  <a:tcPr anchor="ctr"/>
                </a:tc>
              </a:tr>
              <a:tr h="1169043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w Cen MT" pitchFamily="34" charset="0"/>
                        </a:rPr>
                        <a:t>5</a:t>
                      </a:r>
                      <a:endParaRPr lang="en-US" dirty="0">
                        <a:latin typeface="Tw Cen MT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Tw Cen MT" pitchFamily="34" charset="0"/>
                          <a:ea typeface="+mn-ea"/>
                          <a:cs typeface="+mn-cs"/>
                        </a:rPr>
                        <a:t>Establish a system for maintaining of parks, playground and recreational areas relying on public private partnerships (PPP) model</a:t>
                      </a:r>
                    </a:p>
                  </a:txBody>
                  <a:tcPr marL="64770" marR="64770" marT="952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Tw Cen MT" pitchFamily="34" charset="0"/>
                          <a:ea typeface="+mn-ea"/>
                          <a:cs typeface="+mn-cs"/>
                        </a:rPr>
                        <a:t>Sep 2016</a:t>
                      </a:r>
                    </a:p>
                  </a:txBody>
                  <a:tcPr marL="64770" marR="64770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smtClean="0">
                          <a:solidFill>
                            <a:schemeClr val="dk1"/>
                          </a:solidFill>
                          <a:latin typeface="Tw Cen MT" pitchFamily="34" charset="0"/>
                          <a:ea typeface="+mn-ea"/>
                          <a:cs typeface="+mn-cs"/>
                        </a:rPr>
                        <a:t>STATE INITIATIVE</a:t>
                      </a:r>
                      <a:endParaRPr lang="en-US" sz="1800" b="1" kern="1200" dirty="0">
                        <a:solidFill>
                          <a:schemeClr val="dk1"/>
                        </a:solidFill>
                        <a:latin typeface="Tw Cen MT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ANNEX 4.5</a:t>
                      </a:r>
                    </a:p>
                  </a:txBody>
                  <a:tcPr anchor="ctr"/>
                </a:tc>
              </a:tr>
              <a:tr h="1134319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w Cen MT" pitchFamily="34" charset="0"/>
                        </a:rPr>
                        <a:t>6</a:t>
                      </a:r>
                      <a:endParaRPr lang="en-US" dirty="0">
                        <a:latin typeface="Tw Cen MT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Tw Cen MT" pitchFamily="34" charset="0"/>
                          <a:ea typeface="+mn-ea"/>
                          <a:cs typeface="+mn-cs"/>
                        </a:rPr>
                        <a:t>Make a State Level policy for implementing the parameters given in the National Mission for sustainable habitat</a:t>
                      </a:r>
                    </a:p>
                  </a:txBody>
                  <a:tcPr marL="64770" marR="64770" marT="952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Tw Cen MT" pitchFamily="34" charset="0"/>
                          <a:ea typeface="+mn-ea"/>
                          <a:cs typeface="+mn-cs"/>
                        </a:rPr>
                        <a:t>Mar 2017</a:t>
                      </a:r>
                    </a:p>
                  </a:txBody>
                  <a:tcPr marL="64770" marR="64770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Tw Cen MT" pitchFamily="34" charset="0"/>
                          <a:ea typeface="+mn-ea"/>
                          <a:cs typeface="+mn-cs"/>
                        </a:rPr>
                        <a:t>STATE INITIATIVE</a:t>
                      </a:r>
                      <a:endParaRPr lang="en-US" sz="1800" b="1" kern="1200" dirty="0">
                        <a:solidFill>
                          <a:schemeClr val="dk1"/>
                        </a:solidFill>
                        <a:latin typeface="Tw Cen MT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ANNEX 4.6</a:t>
                      </a:r>
                    </a:p>
                  </a:txBody>
                  <a:tcPr anchor="ctr"/>
                </a:tc>
              </a:tr>
              <a:tr h="675245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w Cen MT" pitchFamily="34" charset="0"/>
                        </a:rPr>
                        <a:t>7</a:t>
                      </a:r>
                      <a:endParaRPr lang="en-US" dirty="0">
                        <a:latin typeface="Tw Cen MT" pitchFamily="34" charset="0"/>
                      </a:endParaRPr>
                    </a:p>
                  </a:txBody>
                  <a:tcPr anchor="ctr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Tw Cen MT" pitchFamily="34" charset="0"/>
                          <a:ea typeface="+mn-ea"/>
                          <a:cs typeface="+mn-cs"/>
                        </a:rPr>
                        <a:t>Establish Urban Development Authorities</a:t>
                      </a:r>
                    </a:p>
                  </a:txBody>
                  <a:tcPr marL="64770" marR="64770" marT="9525" marB="0" anchor="ctr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Tw Cen MT" pitchFamily="34" charset="0"/>
                          <a:ea typeface="+mn-ea"/>
                          <a:cs typeface="+mn-cs"/>
                        </a:rPr>
                        <a:t>Mar 2018</a:t>
                      </a:r>
                    </a:p>
                  </a:txBody>
                  <a:tcPr marL="64770" marR="64770" marT="9525" marB="0" anchor="ctr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Tw Cen MT" pitchFamily="34" charset="0"/>
                          <a:ea typeface="+mn-ea"/>
                          <a:cs typeface="+mn-cs"/>
                        </a:rPr>
                        <a:t>STATE INITIATIVE</a:t>
                      </a:r>
                      <a:endParaRPr lang="en-US" sz="1800" b="1" kern="1200" dirty="0">
                        <a:solidFill>
                          <a:schemeClr val="dk1"/>
                        </a:solidFill>
                        <a:latin typeface="Tw Cen MT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ANNEX 4.7</a:t>
                      </a:r>
                    </a:p>
                  </a:txBody>
                  <a:tcPr anchor="ctr">
                    <a:solidFill>
                      <a:srgbClr val="CCFFCC"/>
                    </a:solidFill>
                  </a:tcPr>
                </a:tc>
              </a:tr>
              <a:tr h="68290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w Cen MT" pitchFamily="34" charset="0"/>
                        </a:rPr>
                        <a:t>8</a:t>
                      </a:r>
                      <a:endParaRPr lang="en-US" dirty="0">
                        <a:latin typeface="Tw Cen MT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Tw Cen MT" pitchFamily="34" charset="0"/>
                          <a:ea typeface="+mn-ea"/>
                          <a:cs typeface="+mn-cs"/>
                        </a:rPr>
                        <a:t>Preparation of Master Plan using GIS.</a:t>
                      </a:r>
                    </a:p>
                  </a:txBody>
                  <a:tcPr marL="64770" marR="64770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Tw Cen MT" pitchFamily="34" charset="0"/>
                          <a:ea typeface="+mn-ea"/>
                          <a:cs typeface="+mn-cs"/>
                        </a:rPr>
                        <a:t>Mar 2019</a:t>
                      </a:r>
                    </a:p>
                  </a:txBody>
                  <a:tcPr marL="64770" marR="64770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Tw Cen MT" pitchFamily="34" charset="0"/>
                          <a:ea typeface="+mn-ea"/>
                          <a:cs typeface="+mn-cs"/>
                        </a:rPr>
                        <a:t>STATE INITIATIVE</a:t>
                      </a:r>
                    </a:p>
                  </a:txBody>
                  <a:tcPr marL="64770" marR="64770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ANNEX 4.8</a:t>
                      </a: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Rectangle 1"/>
          <p:cNvSpPr txBox="1">
            <a:spLocks/>
          </p:cNvSpPr>
          <p:nvPr/>
        </p:nvSpPr>
        <p:spPr>
          <a:xfrm>
            <a:off x="419725" y="53246"/>
            <a:ext cx="11264275" cy="53007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extLst/>
          </a:lstStyle>
          <a:p>
            <a:pPr lvl="0" algn="ctr">
              <a:lnSpc>
                <a:spcPct val="90000"/>
              </a:lnSpc>
              <a:spcBef>
                <a:spcPct val="0"/>
              </a:spcBef>
              <a:defRPr/>
            </a:pPr>
            <a:r>
              <a:rPr lang="sv-SE" sz="2800" dirty="0" smtClean="0">
                <a:latin typeface="Tw Cen MT" pitchFamily="34" charset="0"/>
              </a:rPr>
              <a:t>Uttar Pradesh- Reform Milestones under AMRUT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Tw Cen MT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11415215" y="6482486"/>
            <a:ext cx="776785" cy="365125"/>
          </a:xfrm>
        </p:spPr>
        <p:txBody>
          <a:bodyPr/>
          <a:lstStyle/>
          <a:p>
            <a:fld id="{A5E7E163-C99F-4FA7-A113-4AD007B048CB}" type="slidenum">
              <a:rPr lang="en-IN" smtClean="0"/>
              <a:pPr/>
              <a:t>6</a:t>
            </a:fld>
            <a:endParaRPr lang="en-IN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52301" y="625993"/>
          <a:ext cx="11687506" cy="62442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8373"/>
                <a:gridCol w="4603531"/>
                <a:gridCol w="1198180"/>
                <a:gridCol w="3872758"/>
                <a:gridCol w="1634664"/>
              </a:tblGrid>
              <a:tr h="442189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Tw Cen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w Cen MT" pitchFamily="34" charset="0"/>
                        </a:rPr>
                        <a:t>REFORMS</a:t>
                      </a:r>
                      <a:endParaRPr lang="en-US" dirty="0">
                        <a:latin typeface="Tw Cen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w Cen MT" pitchFamily="34" charset="0"/>
                        </a:rPr>
                        <a:t>TIMELINE</a:t>
                      </a:r>
                      <a:endParaRPr lang="en-US" dirty="0">
                        <a:latin typeface="Tw Cen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w Cen MT" pitchFamily="34" charset="0"/>
                        </a:rPr>
                        <a:t>CURRENT STATUS</a:t>
                      </a:r>
                      <a:endParaRPr lang="en-US" dirty="0">
                        <a:latin typeface="Tw Cen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ANNEXURE</a:t>
                      </a:r>
                    </a:p>
                  </a:txBody>
                  <a:tcPr/>
                </a:tc>
              </a:tr>
              <a:tr h="459676">
                <a:tc gridSpan="5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latin typeface="Tw Cen MT" pitchFamily="34" charset="0"/>
                        </a:rPr>
                        <a:t>5 - Devolution of funds and functions</a:t>
                      </a:r>
                      <a:endParaRPr lang="en-US" sz="2000" b="1" dirty="0">
                        <a:latin typeface="Tw Cen MT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>
                        <a:latin typeface="Tw Cen MT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>
                        <a:latin typeface="Tw Cen MT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>
                        <a:latin typeface="Tw Cen MT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</a:txBody>
                  <a:tcPr anchor="ctr"/>
                </a:tc>
              </a:tr>
              <a:tr h="518652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w Cen MT" pitchFamily="34" charset="0"/>
                        </a:rPr>
                        <a:t>1</a:t>
                      </a:r>
                      <a:endParaRPr lang="en-US" dirty="0">
                        <a:latin typeface="Tw Cen MT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kern="1200" baseline="0" dirty="0" smtClean="0">
                          <a:solidFill>
                            <a:schemeClr val="dk1"/>
                          </a:solidFill>
                          <a:latin typeface="Tw Cen MT" pitchFamily="34" charset="0"/>
                          <a:ea typeface="+mn-ea"/>
                          <a:cs typeface="+mn-cs"/>
                        </a:rPr>
                        <a:t>Ensure transfer of 14th FC devolution to ULBs</a:t>
                      </a:r>
                    </a:p>
                  </a:txBody>
                  <a:tcPr marL="64770" marR="64770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kern="1200" dirty="0" smtClean="0">
                          <a:solidFill>
                            <a:schemeClr val="dk1"/>
                          </a:solidFill>
                          <a:latin typeface="Tw Cen MT" pitchFamily="34" charset="0"/>
                          <a:ea typeface="+mn-ea"/>
                          <a:cs typeface="+mn-cs"/>
                        </a:rPr>
                        <a:t>Sept 2016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kern="1200" baseline="0" dirty="0" smtClean="0">
                          <a:solidFill>
                            <a:schemeClr val="dk1"/>
                          </a:solidFill>
                          <a:latin typeface="Tw Cen MT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Completed </a:t>
                      </a: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0" kern="1200" baseline="0" dirty="0" smtClean="0">
                        <a:solidFill>
                          <a:schemeClr val="dk1"/>
                        </a:solidFill>
                        <a:latin typeface="Tw Cen MT" pitchFamily="34" charset="0"/>
                        <a:ea typeface="+mn-ea"/>
                        <a:cs typeface="+mn-cs"/>
                      </a:endParaRPr>
                    </a:p>
                  </a:txBody>
                  <a:tcPr marL="64770" marR="64770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hlinkClick r:id="rId2" action="ppaction://hlinkfile"/>
                        </a:rPr>
                        <a:t>ANNEX 5.1</a:t>
                      </a:r>
                      <a:endParaRPr lang="en-US" dirty="0" smtClean="0"/>
                    </a:p>
                  </a:txBody>
                  <a:tcPr anchor="ctr"/>
                </a:tc>
              </a:tr>
              <a:tr h="878202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w Cen MT" pitchFamily="34" charset="0"/>
                        </a:rPr>
                        <a:t>2</a:t>
                      </a:r>
                      <a:endParaRPr lang="en-US" dirty="0">
                        <a:latin typeface="Tw Cen MT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kern="1200" baseline="0" dirty="0" smtClean="0">
                          <a:solidFill>
                            <a:schemeClr val="dk1"/>
                          </a:solidFill>
                          <a:latin typeface="Tw Cen MT" pitchFamily="34" charset="0"/>
                          <a:ea typeface="+mn-ea"/>
                          <a:cs typeface="+mn-cs"/>
                        </a:rPr>
                        <a:t>Appointment of State Finance Commission (SFC) and making decisions</a:t>
                      </a:r>
                    </a:p>
                  </a:txBody>
                  <a:tcPr marL="64770" marR="64770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kern="1200" dirty="0" smtClean="0">
                          <a:solidFill>
                            <a:schemeClr val="dk1"/>
                          </a:solidFill>
                          <a:latin typeface="Tw Cen MT" pitchFamily="34" charset="0"/>
                          <a:ea typeface="+mn-ea"/>
                          <a:cs typeface="+mn-cs"/>
                        </a:rPr>
                        <a:t>Sept 2016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Tw Cen MT" pitchFamily="34" charset="0"/>
                          <a:ea typeface="+mn-ea"/>
                          <a:cs typeface="+mn-cs"/>
                        </a:rPr>
                        <a:t>STATE INITIATIVE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0" kern="1200" baseline="0" dirty="0" smtClean="0">
                        <a:solidFill>
                          <a:schemeClr val="dk1"/>
                        </a:solidFill>
                        <a:latin typeface="Tw Cen MT" pitchFamily="34" charset="0"/>
                        <a:ea typeface="+mn-ea"/>
                        <a:cs typeface="+mn-cs"/>
                      </a:endParaRPr>
                    </a:p>
                  </a:txBody>
                  <a:tcPr marL="64770" marR="64770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ANNEX 5.2</a:t>
                      </a:r>
                    </a:p>
                  </a:txBody>
                  <a:tcPr anchor="ctr"/>
                </a:tc>
              </a:tr>
              <a:tr h="536118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w Cen MT" pitchFamily="34" charset="0"/>
                        </a:rPr>
                        <a:t>3</a:t>
                      </a:r>
                      <a:endParaRPr lang="en-US" dirty="0">
                        <a:latin typeface="Tw Cen MT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kern="1200" baseline="0" dirty="0" smtClean="0">
                          <a:solidFill>
                            <a:schemeClr val="dk1"/>
                          </a:solidFill>
                          <a:latin typeface="Tw Cen MT" pitchFamily="34" charset="0"/>
                          <a:ea typeface="+mn-ea"/>
                          <a:cs typeface="+mn-cs"/>
                        </a:rPr>
                        <a:t>Transfer of all function to ULBs</a:t>
                      </a:r>
                    </a:p>
                  </a:txBody>
                  <a:tcPr marL="64770" marR="64770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kern="1200" dirty="0" smtClean="0">
                          <a:solidFill>
                            <a:schemeClr val="dk1"/>
                          </a:solidFill>
                          <a:latin typeface="Tw Cen MT" pitchFamily="34" charset="0"/>
                          <a:ea typeface="+mn-ea"/>
                          <a:cs typeface="+mn-cs"/>
                        </a:rPr>
                        <a:t>Sept 2016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Tw Cen MT" pitchFamily="34" charset="0"/>
                          <a:ea typeface="+mn-ea"/>
                          <a:cs typeface="+mn-cs"/>
                        </a:rPr>
                        <a:t>STATE INITIATIVE</a:t>
                      </a:r>
                      <a:endParaRPr lang="en-US" sz="1800" b="0" kern="1200" baseline="0" dirty="0" smtClean="0">
                        <a:solidFill>
                          <a:schemeClr val="dk1"/>
                        </a:solidFill>
                        <a:latin typeface="Tw Cen MT" pitchFamily="34" charset="0"/>
                        <a:ea typeface="+mn-ea"/>
                        <a:cs typeface="+mn-cs"/>
                      </a:endParaRPr>
                    </a:p>
                  </a:txBody>
                  <a:tcPr marL="64770" marR="64770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ANNEX 5.3</a:t>
                      </a:r>
                    </a:p>
                  </a:txBody>
                  <a:tcPr anchor="ctr"/>
                </a:tc>
              </a:tr>
              <a:tr h="810228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w Cen MT" pitchFamily="34" charset="0"/>
                        </a:rPr>
                        <a:t>4</a:t>
                      </a:r>
                      <a:endParaRPr lang="en-US" dirty="0">
                        <a:latin typeface="Tw Cen MT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Tw Cen MT" pitchFamily="34" charset="0"/>
                          <a:ea typeface="+mn-ea"/>
                          <a:cs typeface="+mn-cs"/>
                        </a:rPr>
                        <a:t>Implementation of SFC recommendations within timeline</a:t>
                      </a:r>
                    </a:p>
                  </a:txBody>
                  <a:tcPr marL="64770" marR="64770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w Cen MT" pitchFamily="34" charset="0"/>
                        </a:rPr>
                        <a:t>March 2017</a:t>
                      </a:r>
                      <a:endParaRPr lang="en-US" dirty="0">
                        <a:latin typeface="Tw Cen MT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Tw Cen MT" pitchFamily="34" charset="0"/>
                          <a:ea typeface="+mn-ea"/>
                          <a:cs typeface="+mn-cs"/>
                        </a:rPr>
                        <a:t>STATE INITIATIVE</a:t>
                      </a:r>
                      <a:endParaRPr lang="en-US" sz="1800" b="0" kern="1200" baseline="0" dirty="0" smtClean="0">
                        <a:solidFill>
                          <a:schemeClr val="dk1"/>
                        </a:solidFill>
                        <a:latin typeface="Tw Cen MT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ANNEX 5.4</a:t>
                      </a:r>
                    </a:p>
                  </a:txBody>
                  <a:tcPr anchor="ctr"/>
                </a:tc>
              </a:tr>
              <a:tr h="544010">
                <a:tc gridSpan="5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latin typeface="Tw Cen MT" pitchFamily="34" charset="0"/>
                        </a:rPr>
                        <a:t>6 – Revision of Building Bye-Laws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kern="1200" dirty="0" smtClean="0">
                        <a:solidFill>
                          <a:schemeClr val="dk1"/>
                        </a:solidFill>
                        <a:latin typeface="Tw Cen MT" pitchFamily="34" charset="0"/>
                        <a:ea typeface="+mn-ea"/>
                        <a:cs typeface="+mn-cs"/>
                      </a:endParaRPr>
                    </a:p>
                  </a:txBody>
                  <a:tcPr marL="64770" marR="64770" marT="9525" marB="0"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>
                        <a:latin typeface="Tw Cen MT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kern="1200" dirty="0">
                        <a:solidFill>
                          <a:schemeClr val="dk1"/>
                        </a:solidFill>
                        <a:latin typeface="Tw Cen MT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01883"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Tw Cen MT" pitchFamily="34" charset="0"/>
                          <a:ea typeface="+mn-ea"/>
                          <a:cs typeface="+mn-cs"/>
                        </a:rPr>
                        <a:t>1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Tw Cen MT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kern="1200" dirty="0" smtClean="0">
                          <a:solidFill>
                            <a:schemeClr val="dk1"/>
                          </a:solidFill>
                          <a:latin typeface="Tw Cen MT" pitchFamily="34" charset="0"/>
                          <a:ea typeface="+mn-ea"/>
                          <a:cs typeface="+mn-cs"/>
                        </a:rPr>
                        <a:t>Revision of Building bye laws periodically</a:t>
                      </a:r>
                    </a:p>
                  </a:txBody>
                  <a:tcPr marL="64770" marR="64770" marT="952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kern="1200" dirty="0" smtClean="0">
                          <a:solidFill>
                            <a:schemeClr val="dk1"/>
                          </a:solidFill>
                          <a:latin typeface="Tw Cen MT" pitchFamily="34" charset="0"/>
                          <a:ea typeface="+mn-ea"/>
                          <a:cs typeface="+mn-cs"/>
                        </a:rPr>
                        <a:t>Sept 2016</a:t>
                      </a:r>
                    </a:p>
                  </a:txBody>
                  <a:tcPr marL="64770" marR="64770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Done by VINIYAMIT CHHETRA Jaunpur</a:t>
                      </a:r>
                      <a:endParaRPr lang="en-US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770" marR="64770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ANNEX 6.1</a:t>
                      </a:r>
                      <a:endParaRPr lang="en-US" dirty="0"/>
                    </a:p>
                  </a:txBody>
                  <a:tcPr marL="64770" marR="64770" marT="9525" marB="0" anchor="ctr"/>
                </a:tc>
              </a:tr>
              <a:tr h="752354"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Tw Cen MT" pitchFamily="34" charset="0"/>
                          <a:ea typeface="+mn-ea"/>
                          <a:cs typeface="+mn-cs"/>
                        </a:rPr>
                        <a:t>2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Tw Cen MT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kern="1200" dirty="0" smtClean="0">
                          <a:solidFill>
                            <a:schemeClr val="dk1"/>
                          </a:solidFill>
                          <a:latin typeface="Tw Cen MT" pitchFamily="34" charset="0"/>
                          <a:ea typeface="+mn-ea"/>
                          <a:cs typeface="+mn-cs"/>
                        </a:rPr>
                        <a:t>Create single window clearance for all approvals to give building permissions</a:t>
                      </a:r>
                    </a:p>
                  </a:txBody>
                  <a:tcPr marL="64770" marR="64770" marT="952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kern="1200" dirty="0" smtClean="0">
                          <a:solidFill>
                            <a:schemeClr val="dk1"/>
                          </a:solidFill>
                          <a:latin typeface="Tw Cen MT" pitchFamily="34" charset="0"/>
                          <a:ea typeface="+mn-ea"/>
                          <a:cs typeface="+mn-cs"/>
                        </a:rPr>
                        <a:t>Sept 2016</a:t>
                      </a:r>
                    </a:p>
                  </a:txBody>
                  <a:tcPr marL="64770" marR="64770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Done by VINIYAMIT CHHETRA Jaunpur</a:t>
                      </a:r>
                      <a:endParaRPr lang="en-US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770" marR="64770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ANNEX 6.2</a:t>
                      </a:r>
                      <a:endParaRPr lang="en-US" dirty="0"/>
                    </a:p>
                  </a:txBody>
                  <a:tcPr marL="64770" marR="64770" marT="9525" marB="0" anchor="ctr"/>
                </a:tc>
              </a:tr>
              <a:tr h="532436"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Tw Cen MT" pitchFamily="34" charset="0"/>
                          <a:ea typeface="+mn-ea"/>
                          <a:cs typeface="+mn-cs"/>
                        </a:rPr>
                        <a:t>3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Tw Cen MT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Tw Cen MT" pitchFamily="34" charset="0"/>
                          <a:ea typeface="+mn-ea"/>
                          <a:cs typeface="+mn-cs"/>
                        </a:rPr>
                        <a:t>Adoption of Model Building Bye-Laws-2016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Tw Cen MT" pitchFamily="34" charset="0"/>
                        </a:rPr>
                        <a:t>Mar 2017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Done by VINIYAMIT CHHETRA Jaunpur</a:t>
                      </a:r>
                      <a:endParaRPr lang="en-US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ANNEX 6.3</a:t>
                      </a:r>
                      <a:endParaRPr lang="en-US" dirty="0"/>
                    </a:p>
                  </a:txBody>
                  <a:tcPr marL="64770" marR="64770" marT="9525" marB="0" anchor="ctr"/>
                </a:tc>
              </a:tr>
            </a:tbl>
          </a:graphicData>
        </a:graphic>
      </p:graphicFrame>
      <p:sp>
        <p:nvSpPr>
          <p:cNvPr id="5" name="Rectangle 1"/>
          <p:cNvSpPr txBox="1">
            <a:spLocks/>
          </p:cNvSpPr>
          <p:nvPr/>
        </p:nvSpPr>
        <p:spPr>
          <a:xfrm>
            <a:off x="419725" y="53246"/>
            <a:ext cx="11264275" cy="53007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extLst/>
          </a:lstStyle>
          <a:p>
            <a:pPr lvl="0" algn="ctr">
              <a:lnSpc>
                <a:spcPct val="90000"/>
              </a:lnSpc>
              <a:spcBef>
                <a:spcPct val="0"/>
              </a:spcBef>
              <a:defRPr/>
            </a:pPr>
            <a:r>
              <a:rPr lang="sv-SE" sz="2800" dirty="0" smtClean="0">
                <a:latin typeface="Tw Cen MT" pitchFamily="34" charset="0"/>
              </a:rPr>
              <a:t>Uttar Pradesh- Reform Milestones under AMRUT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Tw Cen MT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11415215" y="6482486"/>
            <a:ext cx="776785" cy="365125"/>
          </a:xfrm>
        </p:spPr>
        <p:txBody>
          <a:bodyPr/>
          <a:lstStyle/>
          <a:p>
            <a:fld id="{A5E7E163-C99F-4FA7-A113-4AD007B048CB}" type="slidenum">
              <a:rPr lang="en-IN" smtClean="0"/>
              <a:pPr/>
              <a:t>7</a:t>
            </a:fld>
            <a:endParaRPr lang="en-IN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52301" y="625993"/>
          <a:ext cx="11687506" cy="79323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8373"/>
                <a:gridCol w="4603531"/>
                <a:gridCol w="1198180"/>
                <a:gridCol w="3626015"/>
                <a:gridCol w="1881407"/>
              </a:tblGrid>
              <a:tr h="442189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Tw Cen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w Cen MT" pitchFamily="34" charset="0"/>
                        </a:rPr>
                        <a:t>REFORMS</a:t>
                      </a:r>
                      <a:endParaRPr lang="en-US" dirty="0">
                        <a:latin typeface="Tw Cen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w Cen MT" pitchFamily="34" charset="0"/>
                        </a:rPr>
                        <a:t>TIMELINE</a:t>
                      </a:r>
                      <a:endParaRPr lang="en-US" dirty="0">
                        <a:latin typeface="Tw Cen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w Cen MT" pitchFamily="34" charset="0"/>
                        </a:rPr>
                        <a:t>CURRENT STATUS</a:t>
                      </a:r>
                      <a:endParaRPr lang="en-US" dirty="0">
                        <a:latin typeface="Tw Cen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ANNEXURE</a:t>
                      </a:r>
                      <a:endParaRPr lang="en-US" dirty="0"/>
                    </a:p>
                  </a:txBody>
                  <a:tcPr/>
                </a:tc>
              </a:tr>
              <a:tr h="459676">
                <a:tc gridSpan="5"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Tw Cen MT" pitchFamily="34" charset="0"/>
                        </a:rPr>
                        <a:t>7</a:t>
                      </a:r>
                      <a:r>
                        <a:rPr lang="en-US" sz="2000" b="1" baseline="0" dirty="0" smtClean="0">
                          <a:latin typeface="Tw Cen MT" pitchFamily="34" charset="0"/>
                        </a:rPr>
                        <a:t> </a:t>
                      </a:r>
                      <a:r>
                        <a:rPr lang="en-US" sz="2000" b="1" dirty="0" smtClean="0">
                          <a:latin typeface="Tw Cen MT" pitchFamily="34" charset="0"/>
                        </a:rPr>
                        <a:t>– Set-up financial intermediary at state level</a:t>
                      </a:r>
                      <a:endParaRPr lang="en-US" sz="2000" dirty="0">
                        <a:latin typeface="Tw Cen MT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kern="1200" dirty="0" smtClean="0">
                        <a:solidFill>
                          <a:schemeClr val="dk1"/>
                        </a:solidFill>
                        <a:latin typeface="Tw Cen MT" pitchFamily="34" charset="0"/>
                        <a:ea typeface="+mn-ea"/>
                        <a:cs typeface="+mn-cs"/>
                      </a:endParaRPr>
                    </a:p>
                  </a:txBody>
                  <a:tcPr marL="64770" marR="64770" marT="9525" marB="0"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>
                        <a:latin typeface="Tw Cen MT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kern="1200" dirty="0">
                        <a:solidFill>
                          <a:schemeClr val="dk1"/>
                        </a:solidFill>
                        <a:latin typeface="Tw Cen MT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053843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w Cen MT" pitchFamily="34" charset="0"/>
                        </a:rPr>
                        <a:t>1</a:t>
                      </a:r>
                      <a:endParaRPr lang="en-US" dirty="0">
                        <a:latin typeface="Tw Cen MT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Tw Cen MT" pitchFamily="34" charset="0"/>
                          <a:ea typeface="+mn-ea"/>
                          <a:cs typeface="+mn-cs"/>
                        </a:rPr>
                        <a:t>Establish and operationalize financial intermediary- pool finance, access external funds, float municipal bonds</a:t>
                      </a:r>
                    </a:p>
                  </a:txBody>
                  <a:tcPr marL="64770" marR="64770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Tw Cen MT" pitchFamily="34" charset="0"/>
                        </a:rPr>
                        <a:t>March 2017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Tw Cen MT" pitchFamily="34" charset="0"/>
                          <a:ea typeface="+mn-ea"/>
                          <a:cs typeface="+mn-cs"/>
                        </a:rPr>
                        <a:t>STATE   INITIATIVE</a:t>
                      </a:r>
                      <a:endParaRPr lang="en-US" sz="1800" b="0" kern="1200" baseline="0" dirty="0" smtClean="0">
                        <a:solidFill>
                          <a:schemeClr val="dk1"/>
                        </a:solidFill>
                        <a:latin typeface="Tw Cen MT" pitchFamily="34" charset="0"/>
                        <a:ea typeface="+mn-ea"/>
                        <a:cs typeface="+mn-cs"/>
                      </a:endParaRPr>
                    </a:p>
                  </a:txBody>
                  <a:tcPr marL="64770" marR="64770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ANNEX 7.1</a:t>
                      </a:r>
                    </a:p>
                  </a:txBody>
                  <a:tcPr marL="64770" marR="64770" marT="9525" marB="0"/>
                </a:tc>
              </a:tr>
              <a:tr h="485590">
                <a:tc gridSpan="5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latin typeface="Tw Cen MT" pitchFamily="34" charset="0"/>
                        </a:rPr>
                        <a:t>8a- Municipal tax and fees improvement</a:t>
                      </a:r>
                      <a:endParaRPr lang="en-US" sz="2000" b="1" dirty="0">
                        <a:latin typeface="Tw Cen MT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>
                        <a:latin typeface="Tw Cen MT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>
                        <a:latin typeface="Tw Cen MT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>
                        <a:latin typeface="Tw Cen MT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053843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w Cen MT" pitchFamily="34" charset="0"/>
                        </a:rPr>
                        <a:t>1</a:t>
                      </a:r>
                      <a:endParaRPr lang="en-US" dirty="0">
                        <a:latin typeface="Tw Cen MT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Tw Cen MT" pitchFamily="34" charset="0"/>
                          <a:ea typeface="+mn-ea"/>
                          <a:cs typeface="+mn-cs"/>
                        </a:rPr>
                        <a:t>At least 90% Coverage 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Tw Cen MT" pitchFamily="34" charset="0"/>
                          <a:ea typeface="+mn-ea"/>
                          <a:cs typeface="+mn-cs"/>
                        </a:rPr>
                        <a:t>&amp; 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Tw Cen MT" pitchFamily="34" charset="0"/>
                          <a:ea typeface="+mn-ea"/>
                          <a:cs typeface="+mn-cs"/>
                        </a:rPr>
                        <a:t>At least 90% Collection</a:t>
                      </a:r>
                    </a:p>
                  </a:txBody>
                  <a:tcPr marL="64770" marR="64770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w Cen MT" pitchFamily="34" charset="0"/>
                        </a:rPr>
                        <a:t>Sep 2016</a:t>
                      </a:r>
                      <a:endParaRPr lang="en-US" dirty="0">
                        <a:latin typeface="Tw Cen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b="1" dirty="0" smtClean="0">
                          <a:latin typeface="Times New Roman" pitchFamily="18" charset="0"/>
                          <a:cs typeface="Times New Roman" pitchFamily="18" charset="0"/>
                        </a:rPr>
                        <a:t>Completed 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sz="1800" b="0" kern="1200" dirty="0">
                        <a:solidFill>
                          <a:schemeClr val="dk1"/>
                        </a:solidFill>
                        <a:latin typeface="Tw Cen MT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hlinkClick r:id="rId2" action="ppaction://hlinkfile"/>
                        </a:rPr>
                        <a:t>ANNEX 8a.1.1</a:t>
                      </a:r>
                      <a:endParaRPr lang="en-US" dirty="0" smtClean="0"/>
                    </a:p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ANNEX 8a.1.2</a:t>
                      </a:r>
                      <a:endParaRPr lang="en-US" dirty="0"/>
                    </a:p>
                  </a:txBody>
                  <a:tcPr marL="64770" marR="64770" marT="9525" marB="0" anchor="ctr"/>
                </a:tc>
              </a:tr>
              <a:tr h="879129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w Cen MT" pitchFamily="34" charset="0"/>
                        </a:rPr>
                        <a:t>2</a:t>
                      </a:r>
                      <a:endParaRPr lang="en-US" dirty="0">
                        <a:latin typeface="Tw Cen MT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kern="1200" dirty="0" smtClean="0">
                          <a:solidFill>
                            <a:schemeClr val="dk1"/>
                          </a:solidFill>
                          <a:latin typeface="Tw Cen MT" pitchFamily="34" charset="0"/>
                          <a:ea typeface="+mn-ea"/>
                          <a:cs typeface="+mn-cs"/>
                        </a:rPr>
                        <a:t>Make policy to periodically revise property tax, levy charges and other fees</a:t>
                      </a:r>
                    </a:p>
                  </a:txBody>
                  <a:tcPr marL="64770" marR="64770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Tw Cen MT" pitchFamily="34" charset="0"/>
                          <a:ea typeface="+mn-ea"/>
                          <a:cs typeface="+mn-cs"/>
                        </a:rPr>
                        <a:t>Sep 2016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Tw Cen MT" pitchFamily="34" charset="0"/>
                        <a:ea typeface="+mn-ea"/>
                        <a:cs typeface="+mn-cs"/>
                      </a:endParaRPr>
                    </a:p>
                  </a:txBody>
                  <a:tcPr marL="64770" marR="64770" marT="9525" marB="0" anchor="ctr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According to bye lows self assessment is implemented  from 2015 &amp; all</a:t>
                      </a:r>
                      <a:r>
                        <a:rPr lang="en-US" sz="1600" b="1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collection is done according to assessment .</a:t>
                      </a:r>
                      <a:endParaRPr lang="en-US" sz="1600" b="1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0" kern="1200" dirty="0" smtClean="0">
                        <a:solidFill>
                          <a:schemeClr val="dk1"/>
                        </a:solidFill>
                        <a:latin typeface="Tw Cen MT" pitchFamily="34" charset="0"/>
                        <a:ea typeface="+mn-ea"/>
                        <a:cs typeface="+mn-cs"/>
                      </a:endParaRPr>
                    </a:p>
                  </a:txBody>
                  <a:tcPr marL="64770" marR="64770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hlinkClick r:id="rId3" action="ppaction://hlinkfile"/>
                        </a:rPr>
                        <a:t>ANNEX 8a.2</a:t>
                      </a:r>
                      <a:endParaRPr lang="en-US" dirty="0"/>
                    </a:p>
                  </a:txBody>
                  <a:tcPr marL="64770" marR="64770" marT="9525" marB="0" anchor="ctr"/>
                </a:tc>
              </a:tr>
              <a:tr h="74078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w Cen MT" pitchFamily="34" charset="0"/>
                        </a:rPr>
                        <a:t>3</a:t>
                      </a:r>
                      <a:endParaRPr lang="en-US" dirty="0">
                        <a:latin typeface="Tw Cen MT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kern="1200" dirty="0" smtClean="0">
                          <a:solidFill>
                            <a:schemeClr val="dk1"/>
                          </a:solidFill>
                          <a:latin typeface="Tw Cen MT" pitchFamily="34" charset="0"/>
                          <a:ea typeface="+mn-ea"/>
                          <a:cs typeface="+mn-cs"/>
                        </a:rPr>
                        <a:t>Post demand collection book (DCB) of tax details on the website</a:t>
                      </a:r>
                    </a:p>
                  </a:txBody>
                  <a:tcPr marL="64770" marR="64770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Tw Cen MT" pitchFamily="34" charset="0"/>
                          <a:ea typeface="+mn-ea"/>
                          <a:cs typeface="+mn-cs"/>
                        </a:rPr>
                        <a:t>Sep 2016</a:t>
                      </a:r>
                    </a:p>
                  </a:txBody>
                  <a:tcPr marL="64770" marR="64770" marT="9525" marB="0" anchor="ctr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Demand collection for</a:t>
                      </a:r>
                      <a:r>
                        <a:rPr lang="en-US" sz="1600" b="1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2017-18 have been uploaded on the website. House tax module has been made and currently demand is being </a:t>
                      </a:r>
                      <a:r>
                        <a:rPr lang="en-US" sz="1600" b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feeded</a:t>
                      </a:r>
                      <a:r>
                        <a:rPr lang="en-US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after which it would be done online. </a:t>
                      </a: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0" kern="1200" dirty="0" smtClean="0">
                        <a:solidFill>
                          <a:schemeClr val="dk1"/>
                        </a:solidFill>
                        <a:latin typeface="Tw Cen MT" pitchFamily="34" charset="0"/>
                        <a:ea typeface="+mn-ea"/>
                        <a:cs typeface="+mn-cs"/>
                      </a:endParaRPr>
                    </a:p>
                  </a:txBody>
                  <a:tcPr marL="64770" marR="64770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hlinkClick r:id="rId4" action="ppaction://hlinkfile"/>
                        </a:rPr>
                        <a:t>ANNEX 8a.3</a:t>
                      </a:r>
                      <a:endParaRPr lang="en-US" dirty="0"/>
                    </a:p>
                  </a:txBody>
                  <a:tcPr marL="64770" marR="64770" marT="9525" marB="0" anchor="ctr"/>
                </a:tc>
              </a:tr>
              <a:tr h="1018572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w Cen MT" pitchFamily="34" charset="0"/>
                        </a:rPr>
                        <a:t>4</a:t>
                      </a:r>
                      <a:endParaRPr lang="en-US" dirty="0">
                        <a:latin typeface="Tw Cen MT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kern="1200" dirty="0" smtClean="0">
                          <a:solidFill>
                            <a:schemeClr val="dk1"/>
                          </a:solidFill>
                          <a:latin typeface="Tw Cen MT" pitchFamily="34" charset="0"/>
                          <a:ea typeface="+mn-ea"/>
                          <a:cs typeface="+mn-cs"/>
                        </a:rPr>
                        <a:t>Achieve full potential advertisement revenue by making a policy for destination specific potential having dynamic pricing module.</a:t>
                      </a:r>
                    </a:p>
                  </a:txBody>
                  <a:tcPr marL="64770" marR="64770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Tw Cen MT" pitchFamily="34" charset="0"/>
                          <a:ea typeface="+mn-ea"/>
                          <a:cs typeface="+mn-cs"/>
                        </a:rPr>
                        <a:t>Sep 2016</a:t>
                      </a:r>
                    </a:p>
                  </a:txBody>
                  <a:tcPr marL="64770" marR="64770" marT="9525" marB="0" anchor="ctr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Advertisement bye laws  dated 1</a:t>
                      </a:r>
                      <a:r>
                        <a:rPr lang="en-IN" sz="1600" b="1" kern="1200" baseline="300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st </a:t>
                      </a:r>
                      <a:r>
                        <a:rPr lang="en-IN" sz="1600" b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april</a:t>
                      </a:r>
                      <a:r>
                        <a:rPr lang="en-IN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2015 has been implemented in Nagar </a:t>
                      </a:r>
                      <a:r>
                        <a:rPr lang="en-IN" sz="1600" b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Palika</a:t>
                      </a:r>
                      <a:r>
                        <a:rPr lang="en-IN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IN" sz="1600" b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Parishad</a:t>
                      </a:r>
                      <a:r>
                        <a:rPr lang="en-IN" sz="1600" b="1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IN" sz="1600" b="1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Jaunpur</a:t>
                      </a:r>
                      <a:r>
                        <a:rPr lang="en-IN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 Currently advertisement is being done on contract basis.</a:t>
                      </a:r>
                      <a:endParaRPr lang="en-US" sz="1600" b="1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0" kern="1200" dirty="0" smtClean="0">
                        <a:solidFill>
                          <a:schemeClr val="dk1"/>
                        </a:solidFill>
                        <a:latin typeface="Tw Cen MT" pitchFamily="34" charset="0"/>
                        <a:ea typeface="+mn-ea"/>
                        <a:cs typeface="+mn-cs"/>
                      </a:endParaRPr>
                    </a:p>
                  </a:txBody>
                  <a:tcPr marL="64770" marR="64770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hlinkClick r:id="rId5" action="ppaction://hlinkfile"/>
                        </a:rPr>
                        <a:t>ANNEX 8a.4</a:t>
                      </a:r>
                      <a:endParaRPr lang="en-US" dirty="0"/>
                    </a:p>
                  </a:txBody>
                  <a:tcPr marL="64770" marR="64770" marT="9525" marB="0" anchor="ctr"/>
                </a:tc>
              </a:tr>
            </a:tbl>
          </a:graphicData>
        </a:graphic>
      </p:graphicFrame>
      <p:sp>
        <p:nvSpPr>
          <p:cNvPr id="5" name="Rectangle 1"/>
          <p:cNvSpPr txBox="1">
            <a:spLocks/>
          </p:cNvSpPr>
          <p:nvPr/>
        </p:nvSpPr>
        <p:spPr>
          <a:xfrm>
            <a:off x="419725" y="53246"/>
            <a:ext cx="11264275" cy="53007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extLst/>
          </a:lstStyle>
          <a:p>
            <a:pPr lvl="0" algn="ctr">
              <a:lnSpc>
                <a:spcPct val="90000"/>
              </a:lnSpc>
              <a:spcBef>
                <a:spcPct val="0"/>
              </a:spcBef>
              <a:defRPr/>
            </a:pPr>
            <a:r>
              <a:rPr lang="sv-SE" sz="2800" dirty="0" smtClean="0">
                <a:latin typeface="Tw Cen MT" pitchFamily="34" charset="0"/>
              </a:rPr>
              <a:t>Uttar Pradesh- Reform Milestones under AMRUT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Tw Cen MT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11415215" y="6482486"/>
            <a:ext cx="776785" cy="365125"/>
          </a:xfrm>
        </p:spPr>
        <p:txBody>
          <a:bodyPr/>
          <a:lstStyle/>
          <a:p>
            <a:fld id="{A5E7E163-C99F-4FA7-A113-4AD007B048CB}" type="slidenum">
              <a:rPr lang="en-IN" smtClean="0"/>
              <a:pPr/>
              <a:t>8</a:t>
            </a:fld>
            <a:endParaRPr lang="en-IN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52301" y="627514"/>
          <a:ext cx="11687506" cy="77351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8373"/>
                <a:gridCol w="4603531"/>
                <a:gridCol w="1198180"/>
                <a:gridCol w="3800186"/>
                <a:gridCol w="1707236"/>
              </a:tblGrid>
              <a:tr h="469799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Tw Cen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w Cen MT" pitchFamily="34" charset="0"/>
                        </a:rPr>
                        <a:t>REFORMS</a:t>
                      </a:r>
                      <a:endParaRPr lang="en-US" dirty="0">
                        <a:latin typeface="Tw Cen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w Cen MT" pitchFamily="34" charset="0"/>
                        </a:rPr>
                        <a:t>TIMELINE</a:t>
                      </a:r>
                      <a:endParaRPr lang="en-US" dirty="0">
                        <a:latin typeface="Tw Cen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w Cen MT" pitchFamily="34" charset="0"/>
                        </a:rPr>
                        <a:t>CURRENT STATUS</a:t>
                      </a:r>
                      <a:endParaRPr lang="en-US" dirty="0">
                        <a:latin typeface="Tw Cen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Tw Cen MT" pitchFamily="34" charset="0"/>
                        </a:rPr>
                        <a:t>ANNEXURE</a:t>
                      </a:r>
                    </a:p>
                  </a:txBody>
                  <a:tcPr/>
                </a:tc>
              </a:tr>
              <a:tr h="427962">
                <a:tc gridSpan="5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latin typeface="Tw Cen MT" pitchFamily="34" charset="0"/>
                        </a:rPr>
                        <a:t>8b- Improvement in levy and collection of user charges</a:t>
                      </a:r>
                      <a:endParaRPr lang="en-US" sz="2000" b="1" dirty="0">
                        <a:latin typeface="Tw Cen MT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>
                        <a:latin typeface="Tw Cen MT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>
                        <a:latin typeface="Tw Cen MT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>
                        <a:latin typeface="Tw Cen MT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75495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w Cen MT" pitchFamily="34" charset="0"/>
                        </a:rPr>
                        <a:t>1</a:t>
                      </a:r>
                      <a:endParaRPr lang="en-US" dirty="0">
                        <a:latin typeface="Tw Cen MT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kern="1200" dirty="0" smtClean="0">
                          <a:solidFill>
                            <a:schemeClr val="dk1"/>
                          </a:solidFill>
                          <a:latin typeface="Tw Cen MT" pitchFamily="34" charset="0"/>
                          <a:ea typeface="+mn-ea"/>
                          <a:cs typeface="+mn-cs"/>
                        </a:rPr>
                        <a:t>Adopt a policy on user charges for individual and institutional assessment in which a differential rate is charged for water use and adequate safeguards are included to take care of interests of the vulnerable.</a:t>
                      </a:r>
                    </a:p>
                  </a:txBody>
                  <a:tcPr marL="64770" marR="64770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Tw Cen MT" pitchFamily="34" charset="0"/>
                          <a:ea typeface="+mn-ea"/>
                          <a:cs typeface="+mn-cs"/>
                        </a:rPr>
                        <a:t>Sep 2016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Tw Cen MT" pitchFamily="34" charset="0"/>
                        <a:ea typeface="+mn-ea"/>
                        <a:cs typeface="+mn-cs"/>
                      </a:endParaRPr>
                    </a:p>
                  </a:txBody>
                  <a:tcPr marL="64770" marR="64770" marT="952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kern="1200" dirty="0" smtClean="0">
                          <a:solidFill>
                            <a:schemeClr val="dk1"/>
                          </a:solidFill>
                          <a:latin typeface="Tw Cen MT" pitchFamily="34" charset="0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64770" marR="64770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ANNEX</a:t>
                      </a:r>
                      <a:r>
                        <a:rPr lang="en-US" baseline="0" dirty="0" smtClean="0"/>
                        <a:t> 8b.1</a:t>
                      </a:r>
                      <a:endParaRPr lang="en-US" dirty="0"/>
                    </a:p>
                  </a:txBody>
                  <a:tcPr marL="64770" marR="64770" marT="9525" marB="0" anchor="ctr"/>
                </a:tc>
              </a:tr>
              <a:tr h="769257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w Cen MT" pitchFamily="34" charset="0"/>
                        </a:rPr>
                        <a:t>2</a:t>
                      </a:r>
                      <a:endParaRPr lang="en-US" dirty="0">
                        <a:latin typeface="Tw Cen MT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kern="1200" dirty="0" smtClean="0">
                          <a:solidFill>
                            <a:schemeClr val="dk1"/>
                          </a:solidFill>
                          <a:latin typeface="Tw Cen MT" pitchFamily="34" charset="0"/>
                          <a:ea typeface="+mn-ea"/>
                          <a:cs typeface="+mn-cs"/>
                        </a:rPr>
                        <a:t>Make action plan to reduce water losses to less than 20 % and publish on website</a:t>
                      </a:r>
                    </a:p>
                  </a:txBody>
                  <a:tcPr marL="64770" marR="64770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Tw Cen MT" pitchFamily="34" charset="0"/>
                          <a:ea typeface="+mn-ea"/>
                          <a:cs typeface="+mn-cs"/>
                        </a:rPr>
                        <a:t>Sep 2016</a:t>
                      </a:r>
                    </a:p>
                  </a:txBody>
                  <a:tcPr marL="64770" marR="64770" marT="9525" marB="0" anchor="ctr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Water leakage points are being repaired on daily basis due to which water leakage has reduced significantly. And the re-organization of water supply scheme is on progress by </a:t>
                      </a:r>
                      <a:r>
                        <a:rPr lang="en-IN" sz="1600" b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Jal</a:t>
                      </a:r>
                      <a:r>
                        <a:rPr lang="en-IN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Nigam. Illegal water supply are being legalized.</a:t>
                      </a:r>
                      <a:r>
                        <a:rPr lang="en-IN" sz="1600" b="1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IN" sz="1600" b="1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Jaunpur</a:t>
                      </a:r>
                      <a:r>
                        <a:rPr lang="en-IN" sz="1600" b="1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IN" sz="1600" b="1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nagar</a:t>
                      </a:r>
                      <a:r>
                        <a:rPr lang="en-IN" sz="1600" b="1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IN" sz="1600" b="1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palika</a:t>
                      </a:r>
                      <a:r>
                        <a:rPr lang="en-IN" sz="1600" b="1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start 20 % NRW plan on nppjaunpuronline.org </a:t>
                      </a:r>
                      <a:endParaRPr lang="en-US" sz="1600" b="1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4770" marR="64770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hlinkClick r:id="rId2" action="ppaction://hlinkfile"/>
                        </a:rPr>
                        <a:t>ANNEX 8b.2</a:t>
                      </a:r>
                      <a:endParaRPr lang="en-US" dirty="0"/>
                    </a:p>
                  </a:txBody>
                  <a:tcPr marL="64770" marR="64770" marT="9525" marB="0" anchor="ctr"/>
                </a:tc>
              </a:tr>
              <a:tr h="551543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w Cen MT" pitchFamily="34" charset="0"/>
                        </a:rPr>
                        <a:t>3</a:t>
                      </a:r>
                      <a:endParaRPr lang="en-US" dirty="0">
                        <a:latin typeface="Tw Cen MT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kern="1200" dirty="0" smtClean="0">
                          <a:solidFill>
                            <a:schemeClr val="dk1"/>
                          </a:solidFill>
                          <a:latin typeface="Tw Cen MT" pitchFamily="34" charset="0"/>
                          <a:ea typeface="+mn-ea"/>
                          <a:cs typeface="+mn-cs"/>
                        </a:rPr>
                        <a:t>Separate accounts for user charges</a:t>
                      </a:r>
                    </a:p>
                  </a:txBody>
                  <a:tcPr marL="64770" marR="64770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Tw Cen MT" pitchFamily="34" charset="0"/>
                          <a:ea typeface="+mn-ea"/>
                          <a:cs typeface="+mn-cs"/>
                        </a:rPr>
                        <a:t>Sep 2016</a:t>
                      </a:r>
                    </a:p>
                  </a:txBody>
                  <a:tcPr marL="64770" marR="64770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Ongoing</a:t>
                      </a:r>
                      <a:endParaRPr lang="en-US" sz="1600" b="1" dirty="0" smtClean="0"/>
                    </a:p>
                  </a:txBody>
                  <a:tcPr marL="64770" marR="64770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hlinkClick r:id="rId3" action="ppaction://hlinkfile"/>
                        </a:rPr>
                        <a:t>ANNEX 8b.3</a:t>
                      </a:r>
                      <a:endParaRPr lang="en-US" dirty="0"/>
                    </a:p>
                  </a:txBody>
                  <a:tcPr marL="64770" marR="64770" marT="9525" marB="0" anchor="ctr"/>
                </a:tc>
              </a:tr>
              <a:tr h="1116865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w Cen MT" pitchFamily="34" charset="0"/>
                        </a:rPr>
                        <a:t>4</a:t>
                      </a:r>
                      <a:endParaRPr lang="en-US" dirty="0">
                        <a:latin typeface="Tw Cen MT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kern="1200" dirty="0" smtClean="0">
                          <a:solidFill>
                            <a:schemeClr val="dk1"/>
                          </a:solidFill>
                          <a:latin typeface="Tw Cen MT" pitchFamily="34" charset="0"/>
                          <a:ea typeface="+mn-ea"/>
                          <a:cs typeface="+mn-cs"/>
                        </a:rPr>
                        <a:t>At least 90 % billing 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kern="1200" dirty="0" smtClean="0">
                          <a:solidFill>
                            <a:schemeClr val="dk1"/>
                          </a:solidFill>
                          <a:latin typeface="Tw Cen MT" pitchFamily="34" charset="0"/>
                          <a:ea typeface="+mn-ea"/>
                          <a:cs typeface="+mn-cs"/>
                        </a:rPr>
                        <a:t>&amp;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kern="1200" dirty="0" smtClean="0">
                          <a:solidFill>
                            <a:schemeClr val="dk1"/>
                          </a:solidFill>
                          <a:latin typeface="Tw Cen MT" pitchFamily="34" charset="0"/>
                          <a:ea typeface="+mn-ea"/>
                          <a:cs typeface="+mn-cs"/>
                        </a:rPr>
                        <a:t>At least 90% collection</a:t>
                      </a:r>
                    </a:p>
                  </a:txBody>
                  <a:tcPr marL="64770" marR="64770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Tw Cen MT" pitchFamily="34" charset="0"/>
                          <a:ea typeface="+mn-ea"/>
                          <a:cs typeface="+mn-cs"/>
                        </a:rPr>
                        <a:t>Sep 2016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Tw Cen MT" pitchFamily="34" charset="0"/>
                        <a:ea typeface="+mn-ea"/>
                        <a:cs typeface="+mn-cs"/>
                      </a:endParaRPr>
                    </a:p>
                  </a:txBody>
                  <a:tcPr marL="64770" marR="64770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Ongoing</a:t>
                      </a:r>
                      <a:endParaRPr lang="en-US" sz="1600" b="1" dirty="0" smtClean="0"/>
                    </a:p>
                  </a:txBody>
                  <a:tcPr marL="64770" marR="64770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ANNEX 8b.4.1</a:t>
                      </a:r>
                    </a:p>
                    <a:p>
                      <a:pPr algn="ctr"/>
                      <a:r>
                        <a:rPr lang="en-US" dirty="0" smtClean="0"/>
                        <a:t>&amp;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ANNEX 8b.4.2</a:t>
                      </a:r>
                    </a:p>
                  </a:txBody>
                  <a:tcPr marL="64770" marR="64770" marT="9525" marB="0" anchor="ctr"/>
                </a:tc>
              </a:tr>
              <a:tr h="551543">
                <a:tc gridSpan="5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latin typeface="Tw Cen MT" pitchFamily="34" charset="0"/>
                        </a:rPr>
                        <a:t>9 – Credit Rating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dirty="0" smtClean="0">
                        <a:latin typeface="Tw Cen MT" pitchFamily="34" charset="0"/>
                      </a:endParaRPr>
                    </a:p>
                  </a:txBody>
                  <a:tcPr marL="64770" marR="64770" marT="9525" marB="0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kern="1200" dirty="0">
                        <a:solidFill>
                          <a:schemeClr val="dk1"/>
                        </a:solidFill>
                        <a:latin typeface="Tw Cen MT" pitchFamily="34" charset="0"/>
                        <a:ea typeface="+mn-ea"/>
                        <a:cs typeface="+mn-cs"/>
                      </a:endParaRPr>
                    </a:p>
                  </a:txBody>
                  <a:tcPr marL="64770" marR="64770" marT="9525" marB="0" anchor="ctr"/>
                </a:tc>
                <a:tc hMerge="1"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0" kern="1200" dirty="0" smtClean="0">
                        <a:solidFill>
                          <a:schemeClr val="dk1"/>
                        </a:solidFill>
                        <a:latin typeface="Tw Cen MT" pitchFamily="34" charset="0"/>
                        <a:ea typeface="+mn-ea"/>
                        <a:cs typeface="+mn-cs"/>
                      </a:endParaRPr>
                    </a:p>
                  </a:txBody>
                  <a:tcPr marL="64770" marR="64770" marT="9525" marB="0"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64770" marR="64770" marT="9525" marB="0" anchor="ctr"/>
                </a:tc>
              </a:tr>
              <a:tr h="551543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w Cen MT" pitchFamily="34" charset="0"/>
                        </a:rPr>
                        <a:t>1</a:t>
                      </a:r>
                      <a:endParaRPr lang="en-US" dirty="0">
                        <a:latin typeface="Tw Cen MT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Tw Cen MT" pitchFamily="34" charset="0"/>
                          <a:ea typeface="+mn-ea"/>
                          <a:cs typeface="+mn-cs"/>
                        </a:rPr>
                        <a:t>Complete the credit ratings of the ULBs</a:t>
                      </a:r>
                    </a:p>
                  </a:txBody>
                  <a:tcPr marL="64770" marR="64770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w Cen MT" pitchFamily="34" charset="0"/>
                        </a:rPr>
                        <a:t>June 2017</a:t>
                      </a:r>
                      <a:endParaRPr lang="en-US" dirty="0">
                        <a:latin typeface="Tw Cen MT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sz="16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Completed</a:t>
                      </a:r>
                      <a:r>
                        <a:rPr lang="en-US" sz="1600" b="1" dirty="0" smtClean="0"/>
                        <a:t> 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sz="1800" b="1" kern="1200" dirty="0" smtClean="0">
                        <a:solidFill>
                          <a:schemeClr val="dk1"/>
                        </a:solidFill>
                        <a:latin typeface="Tw Cen MT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hlinkClick r:id="rId4" action="ppaction://hlinkfile"/>
                        </a:rPr>
                        <a:t>ANNEX 9.1</a:t>
                      </a:r>
                      <a:endParaRPr lang="en-US" dirty="0"/>
                    </a:p>
                  </a:txBody>
                  <a:tcPr marL="64770" marR="64770" marT="9525" marB="0" anchor="ctr"/>
                </a:tc>
              </a:tr>
            </a:tbl>
          </a:graphicData>
        </a:graphic>
      </p:graphicFrame>
      <p:sp>
        <p:nvSpPr>
          <p:cNvPr id="5" name="Rectangle 1"/>
          <p:cNvSpPr txBox="1">
            <a:spLocks/>
          </p:cNvSpPr>
          <p:nvPr/>
        </p:nvSpPr>
        <p:spPr>
          <a:xfrm>
            <a:off x="419725" y="53246"/>
            <a:ext cx="11264275" cy="53007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extLst/>
          </a:lstStyle>
          <a:p>
            <a:pPr lvl="0" algn="ctr">
              <a:lnSpc>
                <a:spcPct val="90000"/>
              </a:lnSpc>
              <a:spcBef>
                <a:spcPct val="0"/>
              </a:spcBef>
              <a:defRPr/>
            </a:pPr>
            <a:r>
              <a:rPr lang="sv-SE" sz="2800" dirty="0" smtClean="0">
                <a:latin typeface="Tw Cen MT" pitchFamily="34" charset="0"/>
              </a:rPr>
              <a:t>Uttar Pradesh- Reform Milestones under AMRUT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Tw Cen MT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11415215" y="6482486"/>
            <a:ext cx="776785" cy="365125"/>
          </a:xfrm>
        </p:spPr>
        <p:txBody>
          <a:bodyPr/>
          <a:lstStyle/>
          <a:p>
            <a:fld id="{A5E7E163-C99F-4FA7-A113-4AD007B048CB}" type="slidenum">
              <a:rPr lang="en-IN" smtClean="0"/>
              <a:pPr/>
              <a:t>9</a:t>
            </a:fld>
            <a:endParaRPr lang="en-IN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52301" y="627514"/>
          <a:ext cx="11687506" cy="58748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8373"/>
                <a:gridCol w="4172820"/>
                <a:gridCol w="1145893"/>
                <a:gridCol w="4428327"/>
                <a:gridCol w="1562093"/>
              </a:tblGrid>
              <a:tr h="442469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Tw Cen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w Cen MT" pitchFamily="34" charset="0"/>
                        </a:rPr>
                        <a:t>REFORMS</a:t>
                      </a:r>
                      <a:endParaRPr lang="en-US" dirty="0">
                        <a:latin typeface="Tw Cen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w Cen MT" pitchFamily="34" charset="0"/>
                        </a:rPr>
                        <a:t>TIMELINE</a:t>
                      </a:r>
                      <a:endParaRPr lang="en-US" dirty="0">
                        <a:latin typeface="Tw Cen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w Cen MT" pitchFamily="34" charset="0"/>
                        </a:rPr>
                        <a:t>CURRENT STATUS</a:t>
                      </a:r>
                      <a:endParaRPr lang="en-US" dirty="0">
                        <a:latin typeface="Tw Cen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ANNEXURE</a:t>
                      </a:r>
                      <a:endParaRPr lang="en-US" dirty="0"/>
                    </a:p>
                  </a:txBody>
                  <a:tcPr/>
                </a:tc>
              </a:tr>
              <a:tr h="364922">
                <a:tc gridSpan="5">
                  <a:txBody>
                    <a:bodyPr/>
                    <a:lstStyle/>
                    <a:p>
                      <a:r>
                        <a:rPr lang="en-US" sz="2000" b="1" baseline="0" dirty="0" smtClean="0">
                          <a:latin typeface="Tw Cen MT" pitchFamily="34" charset="0"/>
                        </a:rPr>
                        <a:t>10 </a:t>
                      </a:r>
                      <a:r>
                        <a:rPr lang="en-US" sz="2000" b="1" dirty="0" smtClean="0">
                          <a:latin typeface="Tw Cen MT" pitchFamily="34" charset="0"/>
                        </a:rPr>
                        <a:t>– Energy and water audit</a:t>
                      </a:r>
                      <a:endParaRPr lang="en-US" sz="2000" dirty="0">
                        <a:latin typeface="Tw Cen MT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kern="1200" dirty="0" smtClean="0">
                        <a:solidFill>
                          <a:schemeClr val="dk1"/>
                        </a:solidFill>
                        <a:latin typeface="Tw Cen MT" pitchFamily="34" charset="0"/>
                        <a:ea typeface="+mn-ea"/>
                        <a:cs typeface="+mn-cs"/>
                      </a:endParaRPr>
                    </a:p>
                  </a:txBody>
                  <a:tcPr marL="64770" marR="64770" marT="9525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247948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w Cen MT" pitchFamily="34" charset="0"/>
                        </a:rPr>
                        <a:t>1</a:t>
                      </a:r>
                      <a:endParaRPr lang="en-US" dirty="0">
                        <a:latin typeface="Tw Cen MT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Tw Cen MT" pitchFamily="34" charset="0"/>
                          <a:ea typeface="+mn-ea"/>
                          <a:cs typeface="+mn-cs"/>
                        </a:rPr>
                        <a:t>Energy (street lights ) and water audit (including non-revenue water or losses audit)</a:t>
                      </a:r>
                    </a:p>
                  </a:txBody>
                  <a:tcPr marL="64770" marR="64770" marT="952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kern="1200" dirty="0" smtClean="0">
                          <a:solidFill>
                            <a:schemeClr val="dk1"/>
                          </a:solidFill>
                          <a:latin typeface="Tw Cen MT" pitchFamily="34" charset="0"/>
                          <a:ea typeface="+mn-ea"/>
                          <a:cs typeface="+mn-cs"/>
                        </a:rPr>
                        <a:t>Sept</a:t>
                      </a:r>
                      <a:r>
                        <a:rPr lang="en-IN" sz="1800" kern="1200" baseline="0" dirty="0" smtClean="0">
                          <a:solidFill>
                            <a:schemeClr val="dk1"/>
                          </a:solidFill>
                          <a:latin typeface="Tw Cen MT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IN" sz="1800" kern="1200" dirty="0" smtClean="0">
                          <a:solidFill>
                            <a:schemeClr val="dk1"/>
                          </a:solidFill>
                          <a:latin typeface="Tw Cen MT" pitchFamily="34" charset="0"/>
                          <a:ea typeface="+mn-ea"/>
                          <a:cs typeface="+mn-cs"/>
                        </a:rPr>
                        <a:t>2016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latin typeface="Tw Cen MT" pitchFamily="34" charset="0"/>
                        <a:ea typeface="+mn-ea"/>
                        <a:cs typeface="+mn-cs"/>
                      </a:endParaRPr>
                    </a:p>
                  </a:txBody>
                  <a:tcPr marL="64770" marR="64770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ONGOING</a:t>
                      </a:r>
                      <a:endParaRPr lang="en-US" sz="1600" kern="1200" dirty="0" smtClean="0">
                        <a:solidFill>
                          <a:schemeClr val="dk1"/>
                        </a:solidFill>
                        <a:latin typeface="Tw Cen MT" pitchFamily="34" charset="0"/>
                        <a:ea typeface="+mn-ea"/>
                        <a:cs typeface="+mn-cs"/>
                      </a:endParaRPr>
                    </a:p>
                    <a:p>
                      <a:endParaRPr lang="en-US" dirty="0"/>
                    </a:p>
                  </a:txBody>
                  <a:tcPr marL="64770" marR="64770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ANNEX 10.1</a:t>
                      </a:r>
                      <a:endParaRPr lang="en-US" dirty="0"/>
                    </a:p>
                  </a:txBody>
                  <a:tcPr marL="64770" marR="64770" marT="9525" marB="0" anchor="ctr"/>
                </a:tc>
              </a:tr>
              <a:tr h="938432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w Cen MT" pitchFamily="34" charset="0"/>
                        </a:rPr>
                        <a:t>2</a:t>
                      </a:r>
                      <a:endParaRPr lang="en-US" dirty="0">
                        <a:latin typeface="Tw Cen MT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Tw Cen MT" pitchFamily="34" charset="0"/>
                          <a:ea typeface="+mn-ea"/>
                          <a:cs typeface="+mn-cs"/>
                        </a:rPr>
                        <a:t>Making STPs and WTPs energy efficient</a:t>
                      </a:r>
                    </a:p>
                  </a:txBody>
                  <a:tcPr marL="64770" marR="64770" marT="9525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800" kern="1200" dirty="0" smtClean="0">
                          <a:solidFill>
                            <a:schemeClr val="dk1"/>
                          </a:solidFill>
                          <a:latin typeface="Tw Cen MT" pitchFamily="34" charset="0"/>
                          <a:ea typeface="+mn-ea"/>
                          <a:cs typeface="+mn-cs"/>
                        </a:rPr>
                        <a:t>Sept 2016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latin typeface="Tw Cen MT" pitchFamily="34" charset="0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15000"/>
                        </a:lnSpc>
                      </a:pPr>
                      <a:endParaRPr lang="en-US" sz="1800" kern="1200" dirty="0" smtClean="0">
                        <a:solidFill>
                          <a:schemeClr val="dk1"/>
                        </a:solidFill>
                        <a:latin typeface="Tw Cen MT" pitchFamily="34" charset="0"/>
                        <a:ea typeface="+mn-ea"/>
                        <a:cs typeface="+mn-cs"/>
                      </a:endParaRPr>
                    </a:p>
                  </a:txBody>
                  <a:tcPr marL="64770" marR="64770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Old</a:t>
                      </a:r>
                      <a:r>
                        <a:rPr lang="en-US" sz="1800" b="1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WTPs is running</a:t>
                      </a:r>
                      <a:r>
                        <a:rPr lang="en-US" sz="1800" b="1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but STPs is  not available in jaunpur</a:t>
                      </a:r>
                    </a:p>
                    <a:p>
                      <a:endParaRPr lang="en-US" dirty="0"/>
                    </a:p>
                  </a:txBody>
                  <a:tcPr marL="64770" marR="64770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ANNEX 10.2</a:t>
                      </a:r>
                      <a:endParaRPr lang="en-US" dirty="0"/>
                    </a:p>
                  </a:txBody>
                  <a:tcPr marL="64770" marR="64770" marT="9525" marB="0" anchor="ctr"/>
                </a:tc>
              </a:tr>
              <a:tr h="1417642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w Cen MT" pitchFamily="34" charset="0"/>
                        </a:rPr>
                        <a:t>3</a:t>
                      </a:r>
                      <a:endParaRPr lang="en-US" dirty="0">
                        <a:latin typeface="Tw Cen MT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Tw Cen MT" pitchFamily="34" charset="0"/>
                          <a:ea typeface="+mn-ea"/>
                          <a:cs typeface="+mn-cs"/>
                        </a:rPr>
                        <a:t>Optimize energy consumption in street lights by using energy efficient lights and increasing reliance on renewable energy</a:t>
                      </a:r>
                    </a:p>
                  </a:txBody>
                  <a:tcPr marL="64770" marR="64770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Tw Cen MT" pitchFamily="34" charset="0"/>
                          <a:ea typeface="+mn-ea"/>
                          <a:cs typeface="+mn-cs"/>
                        </a:rPr>
                        <a:t>Sept 2016</a:t>
                      </a:r>
                    </a:p>
                    <a:p>
                      <a:pPr>
                        <a:lnSpc>
                          <a:spcPct val="115000"/>
                        </a:lnSpc>
                      </a:pPr>
                      <a:endParaRPr lang="en-US" sz="1800" kern="1200" dirty="0" smtClean="0">
                        <a:solidFill>
                          <a:schemeClr val="dk1"/>
                        </a:solidFill>
                        <a:latin typeface="Tw Cen MT" pitchFamily="34" charset="0"/>
                        <a:ea typeface="+mn-ea"/>
                        <a:cs typeface="+mn-cs"/>
                      </a:endParaRPr>
                    </a:p>
                  </a:txBody>
                  <a:tcPr marL="64770" marR="64770" marT="9525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Already</a:t>
                      </a:r>
                      <a:r>
                        <a:rPr lang="en-US" sz="1800" b="1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given to requirement data regarding street light to the EESL and waiting for the proposal from EESL to NPP Jaunpur.</a:t>
                      </a:r>
                      <a:endParaRPr lang="en-US" sz="1800" b="1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en-US" dirty="0"/>
                    </a:p>
                  </a:txBody>
                  <a:tcPr marL="64770" marR="64770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hlinkClick r:id="rId2" action="ppaction://hlinkfile"/>
                        </a:rPr>
                        <a:t>ANNEX 10.3</a:t>
                      </a:r>
                      <a:endParaRPr lang="en-US" dirty="0"/>
                    </a:p>
                  </a:txBody>
                  <a:tcPr marL="64770" marR="64770" marT="9525" marB="0" anchor="ctr"/>
                </a:tc>
              </a:tr>
              <a:tr h="7499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w Cen MT" pitchFamily="34" charset="0"/>
                        </a:rPr>
                        <a:t>4</a:t>
                      </a:r>
                      <a:endParaRPr lang="en-US" dirty="0">
                        <a:latin typeface="Tw Cen MT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Tw Cen MT" pitchFamily="34" charset="0"/>
                          <a:ea typeface="+mn-ea"/>
                          <a:cs typeface="+mn-cs"/>
                        </a:rPr>
                        <a:t>Waste Water recycling</a:t>
                      </a:r>
                    </a:p>
                  </a:txBody>
                  <a:tcPr marL="64770" marR="64770" marT="9525" marB="0" anchor="ctr"/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Tw Cen MT" pitchFamily="34" charset="0"/>
                        </a:rPr>
                        <a:t>March 2017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Tw Cen MT" pitchFamily="34" charset="0"/>
                          <a:ea typeface="+mn-ea"/>
                          <a:cs typeface="+mn-cs"/>
                        </a:rPr>
                        <a:t>STATE   INITIATIVE</a:t>
                      </a:r>
                      <a:endParaRPr lang="en-US" sz="1800" b="0" kern="1200" baseline="0" dirty="0" smtClean="0">
                        <a:solidFill>
                          <a:schemeClr val="dk1"/>
                        </a:solidFill>
                        <a:latin typeface="Tw Cen MT" pitchFamily="34" charset="0"/>
                        <a:ea typeface="+mn-ea"/>
                        <a:cs typeface="+mn-cs"/>
                      </a:endParaRPr>
                    </a:p>
                  </a:txBody>
                  <a:tcPr marL="64770" marR="64770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ANNEX 10.4</a:t>
                      </a:r>
                      <a:endParaRPr lang="en-US" dirty="0"/>
                    </a:p>
                  </a:txBody>
                  <a:tcPr marL="64770" marR="64770" marT="9525" marB="0" anchor="ctr"/>
                </a:tc>
              </a:tr>
              <a:tr h="682171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w Cen MT" pitchFamily="34" charset="0"/>
                        </a:rPr>
                        <a:t>5</a:t>
                      </a:r>
                      <a:endParaRPr lang="en-US" dirty="0">
                        <a:latin typeface="Tw Cen MT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Tw Cen MT" pitchFamily="34" charset="0"/>
                          <a:ea typeface="+mn-ea"/>
                          <a:cs typeface="+mn-cs"/>
                        </a:rPr>
                        <a:t>Faecal Sludge Management </a:t>
                      </a:r>
                    </a:p>
                  </a:txBody>
                  <a:tcPr marL="64770" marR="64770" marT="9525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Tw Cen MT" pitchFamily="34" charset="0"/>
                          <a:ea typeface="+mn-ea"/>
                          <a:cs typeface="+mn-cs"/>
                        </a:rPr>
                        <a:t>STATE   INITIATIVE</a:t>
                      </a:r>
                      <a:endParaRPr lang="en-US" sz="1800" b="0" kern="1200" baseline="0" dirty="0" smtClean="0">
                        <a:solidFill>
                          <a:schemeClr val="dk1"/>
                        </a:solidFill>
                        <a:latin typeface="Tw Cen MT" pitchFamily="34" charset="0"/>
                        <a:ea typeface="+mn-ea"/>
                        <a:cs typeface="+mn-cs"/>
                      </a:endParaRPr>
                    </a:p>
                  </a:txBody>
                  <a:tcPr marL="64770" marR="64770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ANNEX 10.5</a:t>
                      </a:r>
                      <a:endParaRPr lang="en-US" dirty="0"/>
                    </a:p>
                  </a:txBody>
                  <a:tcPr marL="64770" marR="64770" marT="9525" marB="0" anchor="ctr"/>
                </a:tc>
              </a:tr>
            </a:tbl>
          </a:graphicData>
        </a:graphic>
      </p:graphicFrame>
      <p:sp>
        <p:nvSpPr>
          <p:cNvPr id="5" name="Rectangle 1"/>
          <p:cNvSpPr txBox="1">
            <a:spLocks/>
          </p:cNvSpPr>
          <p:nvPr/>
        </p:nvSpPr>
        <p:spPr>
          <a:xfrm>
            <a:off x="419725" y="53246"/>
            <a:ext cx="11264275" cy="53007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extLst/>
          </a:lstStyle>
          <a:p>
            <a:pPr lvl="0" algn="ctr">
              <a:lnSpc>
                <a:spcPct val="90000"/>
              </a:lnSpc>
              <a:spcBef>
                <a:spcPct val="0"/>
              </a:spcBef>
              <a:defRPr/>
            </a:pPr>
            <a:r>
              <a:rPr lang="sv-SE" sz="2800" dirty="0" smtClean="0">
                <a:latin typeface="Tw Cen MT" pitchFamily="34" charset="0"/>
              </a:rPr>
              <a:t>Uttar Pradesh- Reform Milestones under AMRUT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Tw Cen MT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3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603A14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3167</TotalTime>
  <Words>1432</Words>
  <Application>Microsoft Office PowerPoint</Application>
  <PresentationFormat>Custom</PresentationFormat>
  <Paragraphs>342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welcome</cp:lastModifiedBy>
  <cp:revision>386</cp:revision>
  <dcterms:created xsi:type="dcterms:W3CDTF">2016-08-10T04:45:21Z</dcterms:created>
  <dcterms:modified xsi:type="dcterms:W3CDTF">2018-03-26T07:41:59Z</dcterms:modified>
</cp:coreProperties>
</file>